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18"/>
  </p:notesMasterIdLst>
  <p:handoutMasterIdLst>
    <p:handoutMasterId r:id="rId19"/>
  </p:handoutMasterIdLst>
  <p:sldIdLst>
    <p:sldId id="256" r:id="rId5"/>
    <p:sldId id="265" r:id="rId6"/>
    <p:sldId id="259" r:id="rId7"/>
    <p:sldId id="278" r:id="rId8"/>
    <p:sldId id="279" r:id="rId9"/>
    <p:sldId id="280" r:id="rId10"/>
    <p:sldId id="281" r:id="rId11"/>
    <p:sldId id="282" r:id="rId12"/>
    <p:sldId id="283" r:id="rId13"/>
    <p:sldId id="284" r:id="rId14"/>
    <p:sldId id="285" r:id="rId15"/>
    <p:sldId id="287" r:id="rId16"/>
    <p:sldId id="286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2222"/>
    <a:srgbClr val="FF5C70"/>
    <a:srgbClr val="7029EC"/>
    <a:srgbClr val="7F7F7F"/>
    <a:srgbClr val="C0CAFB"/>
    <a:srgbClr val="6882F9"/>
    <a:srgbClr val="FF573B"/>
    <a:srgbClr val="5B3DB2"/>
    <a:srgbClr val="00ACA0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2D1E277-15EC-7FF3-90E7-140C68BE3F3D}" v="30" dt="2023-11-01T14:56:26.552"/>
    <p1510:client id="{648A9A02-136D-3D50-3CB0-306EBD188508}" v="1" dt="2023-11-06T21:32:37.581"/>
    <p1510:client id="{7A5FB771-24B6-0747-AF4E-E74F3D60490C}" v="77" dt="2023-10-31T19:55:05.335"/>
    <p1510:client id="{89A95AC8-3E1B-B187-17BE-B9F4AE3024AF}" v="4" dt="2023-11-01T18:18:30.854"/>
    <p1510:client id="{FF4B00F5-3D8C-1DDE-83C6-1484318E6F9A}" v="1" dt="2023-11-06T14:53:55.5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89"/>
  </p:normalViewPr>
  <p:slideViewPr>
    <p:cSldViewPr snapToGrid="0">
      <p:cViewPr varScale="1">
        <p:scale>
          <a:sx n="108" d="100"/>
          <a:sy n="108" d="100"/>
        </p:scale>
        <p:origin x="74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2AF171-0BA1-5840-B931-652B9F43A86A}" type="datetimeFigureOut">
              <a:rPr lang="en-US" smtClean="0"/>
              <a:t>1/30/24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29E181-6F09-EF45-9D5A-723536A622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4837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D62F64-F443-CE40-A279-28EA776EB74D}" type="datetimeFigureOut">
              <a:rPr lang="en-US" smtClean="0"/>
              <a:t>1/30/24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A4B8D0-663E-E74F-8C6C-8B85B4055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506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4B8D0-663E-E74F-8C6C-8B85B4055D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7266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4B8D0-663E-E74F-8C6C-8B85B4055D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9002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Option 1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5232B7C-6411-91DA-DEDC-62C6A78CE244}"/>
              </a:ext>
            </a:extLst>
          </p:cNvPr>
          <p:cNvSpPr/>
          <p:nvPr userDrawn="1"/>
        </p:nvSpPr>
        <p:spPr>
          <a:xfrm rot="5400000">
            <a:off x="-2459934" y="-2632882"/>
            <a:ext cx="7899624" cy="12123763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6000">
                <a:schemeClr val="bg2">
                  <a:lumMod val="2774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CD47923-9CFF-E383-1685-6A5F3E65AEA8}"/>
              </a:ext>
            </a:extLst>
          </p:cNvPr>
          <p:cNvSpPr/>
          <p:nvPr userDrawn="1"/>
        </p:nvSpPr>
        <p:spPr>
          <a:xfrm>
            <a:off x="-237893" y="1052945"/>
            <a:ext cx="12667785" cy="592142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6000">
                <a:schemeClr val="bg2">
                  <a:lumMod val="2774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4E5150D7-A1C9-13C2-02D1-FC2CD396E5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210" y="5621413"/>
            <a:ext cx="5181603" cy="310896"/>
          </a:xfrm>
          <a:prstGeom prst="rect">
            <a:avLst/>
          </a:prstGeom>
        </p:spPr>
        <p:txBody>
          <a:bodyPr lIns="118872" tIns="118872" rIns="118872" bIns="118872">
            <a:noAutofit/>
          </a:bodyPr>
          <a:lstStyle>
            <a:lvl1pPr marL="0" indent="0">
              <a:buNone/>
              <a:defRPr sz="1000" b="1" spc="20" baseline="0">
                <a:solidFill>
                  <a:schemeClr val="bg1"/>
                </a:solidFill>
              </a:defRPr>
            </a:lvl1pPr>
            <a:lvl2pPr marL="565150" indent="0">
              <a:buNone/>
              <a:defRPr sz="800" b="1">
                <a:solidFill>
                  <a:schemeClr val="tx1"/>
                </a:solidFill>
              </a:defRPr>
            </a:lvl2pPr>
            <a:lvl3pPr marL="1022350" indent="0">
              <a:buNone/>
              <a:defRPr sz="800" b="1">
                <a:solidFill>
                  <a:schemeClr val="tx1"/>
                </a:solidFill>
              </a:defRPr>
            </a:lvl3pPr>
            <a:lvl4pPr marL="1479550" indent="0">
              <a:buNone/>
              <a:defRPr sz="800" b="1">
                <a:solidFill>
                  <a:schemeClr val="tx1"/>
                </a:solidFill>
              </a:defRPr>
            </a:lvl4pPr>
            <a:lvl5pPr marL="1936750" indent="0">
              <a:buNone/>
              <a:defRPr sz="8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PRESENTED BY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C94773E-89E9-1180-CC59-11D628F2B1A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4211" y="5933499"/>
            <a:ext cx="5181602" cy="369754"/>
          </a:xfrm>
          <a:prstGeom prst="rect">
            <a:avLst/>
          </a:prstGeom>
        </p:spPr>
        <p:txBody>
          <a:bodyPr lIns="118872" tIns="118872" rIns="118872" bIns="118872">
            <a:noAutofit/>
          </a:bodyPr>
          <a:lstStyle>
            <a:lvl1pPr marL="0" indent="0">
              <a:buNone/>
              <a:defRPr sz="1000" b="1" baseline="0">
                <a:solidFill>
                  <a:schemeClr val="bg1"/>
                </a:solidFill>
              </a:defRPr>
            </a:lvl1pPr>
            <a:lvl2pPr marL="565150" indent="0">
              <a:buNone/>
              <a:defRPr sz="800">
                <a:solidFill>
                  <a:schemeClr val="tx1"/>
                </a:solidFill>
              </a:defRPr>
            </a:lvl2pPr>
            <a:lvl3pPr marL="1022350" indent="0">
              <a:buNone/>
              <a:defRPr sz="800">
                <a:solidFill>
                  <a:schemeClr val="tx1"/>
                </a:solidFill>
              </a:defRPr>
            </a:lvl3pPr>
            <a:lvl4pPr marL="1479550" indent="0">
              <a:buNone/>
              <a:defRPr sz="800">
                <a:solidFill>
                  <a:schemeClr val="tx1"/>
                </a:solidFill>
              </a:defRPr>
            </a:lvl4pPr>
            <a:lvl5pPr marL="193675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Lorem Ipsum  |  Lorem Ipsum   |   Lorem Ipsum</a:t>
            </a:r>
          </a:p>
        </p:txBody>
      </p:sp>
      <p:sp>
        <p:nvSpPr>
          <p:cNvPr id="8" name="Google Shape;10;p2">
            <a:extLst>
              <a:ext uri="{FF2B5EF4-FFF2-40B4-BE49-F238E27FC236}">
                <a16:creationId xmlns:a16="http://schemas.microsoft.com/office/drawing/2014/main" id="{6D9B36E1-680F-290C-FF8F-263D404121C6}"/>
              </a:ext>
            </a:extLst>
          </p:cNvPr>
          <p:cNvSpPr txBox="1">
            <a:spLocks noGrp="1"/>
          </p:cNvSpPr>
          <p:nvPr>
            <p:ph type="ctrTitle" hasCustomPrompt="1"/>
          </p:nvPr>
        </p:nvSpPr>
        <p:spPr>
          <a:xfrm>
            <a:off x="684213" y="1328432"/>
            <a:ext cx="9107969" cy="2734056"/>
          </a:xfrm>
          <a:prstGeom prst="rect">
            <a:avLst/>
          </a:prstGeom>
        </p:spPr>
        <p:txBody>
          <a:bodyPr spcFirstLastPara="1" wrap="square" lIns="118872" tIns="118872" rIns="118872" bIns="118872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6900"/>
              <a:buNone/>
              <a:defRPr sz="7200" b="1">
                <a:solidFill>
                  <a:schemeClr val="bg1"/>
                </a:solidFill>
                <a:latin typeface="Georgia" panose="02040502050405020303" pitchFamily="18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2pPr>
            <a:lvl3pPr lvl="2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3pPr>
            <a:lvl4pPr lvl="3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4pPr>
            <a:lvl5pPr lvl="4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5pPr>
            <a:lvl6pPr lvl="5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6pPr>
            <a:lvl7pPr lvl="6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7pPr>
            <a:lvl8pPr lvl="7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8pPr>
            <a:lvl9pPr lvl="8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9" name="Google Shape;11;p2">
            <a:extLst>
              <a:ext uri="{FF2B5EF4-FFF2-40B4-BE49-F238E27FC236}">
                <a16:creationId xmlns:a16="http://schemas.microsoft.com/office/drawing/2014/main" id="{6DF577EE-E111-77A0-84A1-1039D3FBFEC3}"/>
              </a:ext>
            </a:extLst>
          </p:cNvPr>
          <p:cNvSpPr txBox="1">
            <a:spLocks noGrp="1"/>
          </p:cNvSpPr>
          <p:nvPr>
            <p:ph type="subTitle" idx="1" hasCustomPrompt="1"/>
          </p:nvPr>
        </p:nvSpPr>
        <p:spPr>
          <a:xfrm>
            <a:off x="684213" y="4363654"/>
            <a:ext cx="9107424" cy="585216"/>
          </a:xfrm>
          <a:prstGeom prst="rect">
            <a:avLst/>
          </a:prstGeom>
        </p:spPr>
        <p:txBody>
          <a:bodyPr spcFirstLastPara="1" wrap="square" lIns="118872" tIns="118872" rIns="118872" bIns="118872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2400" b="1">
                <a:solidFill>
                  <a:schemeClr val="bg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cxnSp>
        <p:nvCxnSpPr>
          <p:cNvPr id="19" name="Google Shape;60;p13">
            <a:extLst>
              <a:ext uri="{FF2B5EF4-FFF2-40B4-BE49-F238E27FC236}">
                <a16:creationId xmlns:a16="http://schemas.microsoft.com/office/drawing/2014/main" id="{53E42D20-FE33-FF9E-2B12-F8C4921C5887}"/>
              </a:ext>
            </a:extLst>
          </p:cNvPr>
          <p:cNvCxnSpPr>
            <a:cxnSpLocks/>
          </p:cNvCxnSpPr>
          <p:nvPr userDrawn="1"/>
        </p:nvCxnSpPr>
        <p:spPr>
          <a:xfrm>
            <a:off x="795683" y="5621412"/>
            <a:ext cx="1014263" cy="0"/>
          </a:xfrm>
          <a:prstGeom prst="straightConnector1">
            <a:avLst/>
          </a:prstGeom>
          <a:noFill/>
          <a:ln w="9525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1" name="Google Shape;57;p13">
            <a:extLst>
              <a:ext uri="{FF2B5EF4-FFF2-40B4-BE49-F238E27FC236}">
                <a16:creationId xmlns:a16="http://schemas.microsoft.com/office/drawing/2014/main" id="{444E427C-36B5-C058-A7D5-DAB42BC34C4A}"/>
              </a:ext>
            </a:extLst>
          </p:cNvPr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1000" y="381000"/>
            <a:ext cx="1560926" cy="5533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2064923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ll Quote -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6;p16">
            <a:extLst>
              <a:ext uri="{FF2B5EF4-FFF2-40B4-BE49-F238E27FC236}">
                <a16:creationId xmlns:a16="http://schemas.microsoft.com/office/drawing/2014/main" id="{BF5C88FD-F23D-E342-365B-1370C444AD79}"/>
              </a:ext>
            </a:extLst>
          </p:cNvPr>
          <p:cNvSpPr/>
          <p:nvPr userDrawn="1"/>
        </p:nvSpPr>
        <p:spPr>
          <a:xfrm>
            <a:off x="1086198" y="1045163"/>
            <a:ext cx="2961439" cy="2961439"/>
          </a:xfrm>
          <a:prstGeom prst="ellipse">
            <a:avLst/>
          </a:prstGeom>
          <a:solidFill>
            <a:srgbClr val="39C1C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39C1CE"/>
              </a:solidFill>
            </a:endParaRPr>
          </a:p>
        </p:txBody>
      </p:sp>
      <p:sp>
        <p:nvSpPr>
          <p:cNvPr id="3" name="Google Shape;90;p16">
            <a:extLst>
              <a:ext uri="{FF2B5EF4-FFF2-40B4-BE49-F238E27FC236}">
                <a16:creationId xmlns:a16="http://schemas.microsoft.com/office/drawing/2014/main" id="{527179AF-2C8D-20E0-9144-9DF8951825FB}"/>
              </a:ext>
            </a:extLst>
          </p:cNvPr>
          <p:cNvSpPr txBox="1">
            <a:spLocks/>
          </p:cNvSpPr>
          <p:nvPr userDrawn="1"/>
        </p:nvSpPr>
        <p:spPr>
          <a:xfrm>
            <a:off x="666611" y="212522"/>
            <a:ext cx="3129908" cy="32582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" sz="24000" b="1">
                <a:solidFill>
                  <a:srgbClr val="222222"/>
                </a:solidFill>
                <a:latin typeface="Georgia"/>
                <a:ea typeface="Georgia"/>
                <a:cs typeface="Georgia"/>
                <a:sym typeface="Georgia"/>
              </a:rPr>
              <a:t>“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9AA8B56-E8AB-BDEE-FA6E-BEAC8A7769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05950" y="1942144"/>
            <a:ext cx="7632192" cy="2961439"/>
          </a:xfrm>
          <a:prstGeom prst="rect">
            <a:avLst/>
          </a:prstGeom>
        </p:spPr>
        <p:txBody>
          <a:bodyPr lIns="118872" tIns="118872" rIns="118872" bIns="118872">
            <a:noAutofit/>
          </a:bodyPr>
          <a:lstStyle>
            <a:lvl1pPr>
              <a:lnSpc>
                <a:spcPct val="114000"/>
              </a:lnSpc>
              <a:defRPr sz="4000" b="0" i="1">
                <a:solidFill>
                  <a:schemeClr val="tx1"/>
                </a:solidFill>
                <a:latin typeface="Georgia" panose="02040502050405020303" pitchFamily="18" charset="0"/>
              </a:defRPr>
            </a:lvl1pPr>
          </a:lstStyle>
          <a:p>
            <a:r>
              <a:rPr lang="en-US"/>
              <a:t>Click to edit quote </a:t>
            </a:r>
            <a:r>
              <a:rPr lang="en-US" sz="4000" i="1">
                <a:solidFill>
                  <a:srgbClr val="222222"/>
                </a:solidFill>
                <a:latin typeface="Georgia"/>
                <a:sym typeface="Georgia"/>
              </a:rPr>
              <a:t>l</a:t>
            </a:r>
            <a:r>
              <a:rPr lang="en-US" sz="4000" i="1">
                <a:solidFill>
                  <a:srgbClr val="222222"/>
                </a:solidFill>
                <a:latin typeface="Georgia"/>
                <a:ea typeface="Georgia"/>
                <a:cs typeface="Georgia"/>
                <a:sym typeface="Georgia"/>
              </a:rPr>
              <a:t>orem ipsum dolor sit </a:t>
            </a:r>
            <a:r>
              <a:rPr lang="en-US" sz="4000" i="1" err="1">
                <a:solidFill>
                  <a:srgbClr val="222222"/>
                </a:solidFill>
                <a:latin typeface="Georgia"/>
                <a:ea typeface="Georgia"/>
                <a:cs typeface="Georgia"/>
                <a:sym typeface="Georgia"/>
              </a:rPr>
              <a:t>amet</a:t>
            </a:r>
            <a:r>
              <a:rPr lang="en-US" sz="4000" i="1">
                <a:solidFill>
                  <a:srgbClr val="222222"/>
                </a:solidFill>
                <a:latin typeface="Georgia"/>
                <a:ea typeface="Georgia"/>
                <a:cs typeface="Georgia"/>
                <a:sym typeface="Georgia"/>
              </a:rPr>
              <a:t>, </a:t>
            </a:r>
            <a:r>
              <a:rPr lang="en-US" sz="4000" i="1" err="1">
                <a:solidFill>
                  <a:srgbClr val="222222"/>
                </a:solidFill>
                <a:latin typeface="Georgia"/>
                <a:ea typeface="Georgia"/>
                <a:cs typeface="Georgia"/>
                <a:sym typeface="Georgia"/>
              </a:rPr>
              <a:t>consectetur</a:t>
            </a:r>
            <a:r>
              <a:rPr lang="en-US" sz="4000" i="1">
                <a:solidFill>
                  <a:srgbClr val="222222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4000" i="1" err="1">
                <a:solidFill>
                  <a:srgbClr val="222222"/>
                </a:solidFill>
                <a:latin typeface="Georgia"/>
                <a:ea typeface="Georgia"/>
                <a:cs typeface="Georgia"/>
                <a:sym typeface="Georgia"/>
              </a:rPr>
              <a:t>adipiscing</a:t>
            </a:r>
            <a:r>
              <a:rPr lang="en-US" sz="4000" i="1">
                <a:solidFill>
                  <a:srgbClr val="222222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4000" i="1" err="1">
                <a:solidFill>
                  <a:srgbClr val="222222"/>
                </a:solidFill>
                <a:latin typeface="Georgia"/>
                <a:ea typeface="Georgia"/>
                <a:cs typeface="Georgia"/>
                <a:sym typeface="Georgia"/>
              </a:rPr>
              <a:t>elit</a:t>
            </a:r>
            <a:r>
              <a:rPr lang="en-US" sz="4000" i="1">
                <a:solidFill>
                  <a:srgbClr val="222222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4000" i="1" err="1">
                <a:solidFill>
                  <a:srgbClr val="222222"/>
                </a:solidFill>
                <a:latin typeface="Georgia"/>
                <a:ea typeface="Georgia"/>
                <a:cs typeface="Georgia"/>
                <a:sym typeface="Georgia"/>
              </a:rPr>
              <a:t>cras</a:t>
            </a:r>
            <a:r>
              <a:rPr lang="en-US" sz="4000" i="1">
                <a:solidFill>
                  <a:srgbClr val="222222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4000" i="1" err="1">
                <a:solidFill>
                  <a:srgbClr val="222222"/>
                </a:solidFill>
                <a:latin typeface="Georgia"/>
                <a:ea typeface="Georgia"/>
                <a:cs typeface="Georgia"/>
                <a:sym typeface="Georgia"/>
              </a:rPr>
              <a:t>quis</a:t>
            </a:r>
            <a:r>
              <a:rPr lang="en-US" sz="4000" i="1">
                <a:solidFill>
                  <a:srgbClr val="222222"/>
                </a:solidFill>
                <a:latin typeface="Georgia"/>
                <a:ea typeface="Georgia"/>
                <a:cs typeface="Georgia"/>
                <a:sym typeface="Georgia"/>
              </a:rPr>
              <a:t> dui </a:t>
            </a:r>
            <a:r>
              <a:rPr lang="en-US" sz="4000" i="1" err="1">
                <a:solidFill>
                  <a:srgbClr val="222222"/>
                </a:solidFill>
                <a:latin typeface="Georgia"/>
                <a:ea typeface="Georgia"/>
                <a:cs typeface="Georgia"/>
                <a:sym typeface="Georgia"/>
              </a:rPr>
              <a:t>est</a:t>
            </a:r>
            <a:r>
              <a:rPr lang="en-US" sz="4000" i="1">
                <a:solidFill>
                  <a:srgbClr val="222222"/>
                </a:solidFill>
                <a:latin typeface="Georgia"/>
                <a:ea typeface="Georgia"/>
                <a:cs typeface="Georgia"/>
                <a:sym typeface="Georgia"/>
              </a:rPr>
              <a:t>, </a:t>
            </a:r>
            <a:r>
              <a:rPr lang="en-US" sz="4000" i="1" err="1">
                <a:solidFill>
                  <a:srgbClr val="222222"/>
                </a:solidFill>
                <a:latin typeface="Georgia"/>
                <a:ea typeface="Georgia"/>
                <a:cs typeface="Georgia"/>
                <a:sym typeface="Georgia"/>
              </a:rPr>
              <a:t>nullam</a:t>
            </a:r>
            <a:r>
              <a:rPr lang="en-US" sz="4000" i="1">
                <a:solidFill>
                  <a:srgbClr val="222222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4000" i="1" err="1">
                <a:solidFill>
                  <a:srgbClr val="222222"/>
                </a:solidFill>
                <a:latin typeface="Georgia"/>
                <a:ea typeface="Georgia"/>
                <a:cs typeface="Georgia"/>
                <a:sym typeface="Georgia"/>
              </a:rPr>
              <a:t>quis</a:t>
            </a:r>
            <a:r>
              <a:rPr lang="en-US" sz="4000" i="1">
                <a:solidFill>
                  <a:srgbClr val="222222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4000" i="1" err="1">
                <a:solidFill>
                  <a:srgbClr val="222222"/>
                </a:solidFill>
                <a:latin typeface="Georgia"/>
                <a:ea typeface="Georgia"/>
                <a:cs typeface="Georgia"/>
                <a:sym typeface="Georgia"/>
              </a:rPr>
              <a:t>sapien</a:t>
            </a:r>
            <a:r>
              <a:rPr lang="en-US" sz="4000" i="1">
                <a:solidFill>
                  <a:srgbClr val="222222"/>
                </a:solidFill>
                <a:latin typeface="Georgia"/>
                <a:ea typeface="Georgia"/>
                <a:cs typeface="Georgia"/>
                <a:sym typeface="Georgia"/>
              </a:rPr>
              <a:t> ac </a:t>
            </a:r>
            <a:r>
              <a:rPr lang="en-US" sz="4000" i="1" err="1">
                <a:solidFill>
                  <a:srgbClr val="222222"/>
                </a:solidFill>
                <a:latin typeface="Georgia"/>
                <a:ea typeface="Georgia"/>
                <a:cs typeface="Georgia"/>
                <a:sym typeface="Georgia"/>
              </a:rPr>
              <a:t>urna</a:t>
            </a:r>
            <a:r>
              <a:rPr lang="en-US" sz="4000" i="1">
                <a:solidFill>
                  <a:srgbClr val="222222"/>
                </a:solidFill>
                <a:latin typeface="Georgia"/>
                <a:ea typeface="Georgia"/>
                <a:cs typeface="Georgia"/>
                <a:sym typeface="Georgia"/>
              </a:rPr>
              <a:t>.”</a:t>
            </a:r>
            <a:endParaRPr lang="en-US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EC9A0584-8CCE-71F7-39BB-D207D0F43F9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66917" y="5375939"/>
            <a:ext cx="4724401" cy="312086"/>
          </a:xfrm>
          <a:prstGeom prst="rect">
            <a:avLst/>
          </a:prstGeom>
        </p:spPr>
        <p:txBody>
          <a:bodyPr lIns="118872" tIns="118872" rIns="118872" bIns="118872" anchor="ctr">
            <a:noAutofit/>
          </a:bodyPr>
          <a:lstStyle>
            <a:lvl1pPr marL="0" indent="0">
              <a:buNone/>
              <a:defRPr sz="1000" b="1" spc="20" baseline="0">
                <a:solidFill>
                  <a:schemeClr val="tx1"/>
                </a:solidFill>
              </a:defRPr>
            </a:lvl1pPr>
            <a:lvl2pPr marL="565150" indent="0">
              <a:buNone/>
              <a:defRPr sz="800" b="1">
                <a:solidFill>
                  <a:schemeClr val="tx1"/>
                </a:solidFill>
              </a:defRPr>
            </a:lvl2pPr>
            <a:lvl3pPr marL="1022350" indent="0">
              <a:buNone/>
              <a:defRPr sz="800" b="1">
                <a:solidFill>
                  <a:schemeClr val="tx1"/>
                </a:solidFill>
              </a:defRPr>
            </a:lvl3pPr>
            <a:lvl4pPr marL="1479550" indent="0">
              <a:buNone/>
              <a:defRPr sz="800" b="1">
                <a:solidFill>
                  <a:schemeClr val="tx1"/>
                </a:solidFill>
              </a:defRPr>
            </a:lvl4pPr>
            <a:lvl5pPr marL="1936750" indent="0">
              <a:buNone/>
              <a:defRPr sz="8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AUTHOR ATTRIBUTE</a:t>
            </a:r>
          </a:p>
        </p:txBody>
      </p:sp>
      <p:cxnSp>
        <p:nvCxnSpPr>
          <p:cNvPr id="7" name="Google Shape;95;p16">
            <a:extLst>
              <a:ext uri="{FF2B5EF4-FFF2-40B4-BE49-F238E27FC236}">
                <a16:creationId xmlns:a16="http://schemas.microsoft.com/office/drawing/2014/main" id="{9C7C933D-C3E6-982C-20FD-1A9B50D6F381}"/>
              </a:ext>
            </a:extLst>
          </p:cNvPr>
          <p:cNvCxnSpPr>
            <a:cxnSpLocks/>
          </p:cNvCxnSpPr>
          <p:nvPr userDrawn="1"/>
        </p:nvCxnSpPr>
        <p:spPr>
          <a:xfrm>
            <a:off x="2124300" y="5531982"/>
            <a:ext cx="314100" cy="0"/>
          </a:xfrm>
          <a:prstGeom prst="straightConnector1">
            <a:avLst/>
          </a:prstGeom>
          <a:noFill/>
          <a:ln w="25400" cap="flat" cmpd="sng">
            <a:solidFill>
              <a:srgbClr val="22222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" name="Google Shape;15;p3">
            <a:extLst>
              <a:ext uri="{FF2B5EF4-FFF2-40B4-BE49-F238E27FC236}">
                <a16:creationId xmlns:a16="http://schemas.microsoft.com/office/drawing/2014/main" id="{F3AE7209-7E0E-9DD5-44AB-2DB63C64FBBC}"/>
              </a:ext>
            </a:extLst>
          </p:cNvPr>
          <p:cNvSpPr txBox="1">
            <a:spLocks noGrp="1"/>
          </p:cNvSpPr>
          <p:nvPr>
            <p:ph type="sldNum" idx="13"/>
          </p:nvPr>
        </p:nvSpPr>
        <p:spPr>
          <a:xfrm>
            <a:off x="11634134" y="6217622"/>
            <a:ext cx="457200" cy="524700"/>
          </a:xfrm>
          <a:prstGeom prst="rect">
            <a:avLst/>
          </a:prstGeom>
        </p:spPr>
        <p:txBody>
          <a:bodyPr spcFirstLastPara="1" wrap="square" lIns="121875" tIns="121875" rIns="121875" bIns="121875" anchor="ctr" anchorCtr="0">
            <a:noAutofit/>
          </a:bodyPr>
          <a:lstStyle>
            <a:lvl1pPr lvl="0" algn="ctr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23" name="Google Shape;85;p15">
            <a:extLst>
              <a:ext uri="{FF2B5EF4-FFF2-40B4-BE49-F238E27FC236}">
                <a16:creationId xmlns:a16="http://schemas.microsoft.com/office/drawing/2014/main" id="{8C968AA8-0562-C148-BB62-85F13BA1C2EB}"/>
              </a:ext>
            </a:extLst>
          </p:cNvPr>
          <p:cNvPicPr preferRelativeResize="0"/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634134" y="124605"/>
            <a:ext cx="454578" cy="490095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707E13A6-205E-1104-8411-EA108D5D623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5400000">
            <a:off x="9429219" y="3141070"/>
            <a:ext cx="4863615" cy="431485"/>
          </a:xfrm>
          <a:prstGeom prst="rect">
            <a:avLst/>
          </a:prstGeom>
        </p:spPr>
        <p:txBody>
          <a:bodyPr lIns="118872" tIns="118872" rIns="118872" bIns="118872" anchor="ctr">
            <a:noAutofit/>
          </a:bodyPr>
          <a:lstStyle>
            <a:lvl1pPr marL="0" indent="0" algn="ctr">
              <a:lnSpc>
                <a:spcPct val="114000"/>
              </a:lnSpc>
              <a:spcBef>
                <a:spcPts val="0"/>
              </a:spcBef>
              <a:buNone/>
              <a:defRPr sz="800" b="1" spc="20" baseline="0">
                <a:solidFill>
                  <a:srgbClr val="222222"/>
                </a:solidFill>
              </a:defRPr>
            </a:lvl1pPr>
            <a:lvl2pPr marL="565150" indent="0">
              <a:buNone/>
              <a:defRPr sz="900"/>
            </a:lvl2pPr>
            <a:lvl3pPr marL="1022350" indent="0">
              <a:buNone/>
              <a:defRPr sz="900"/>
            </a:lvl3pPr>
            <a:lvl4pPr marL="1479550" indent="0">
              <a:buNone/>
              <a:defRPr sz="900"/>
            </a:lvl4pPr>
            <a:lvl5pPr marL="1936750" indent="0">
              <a:buNone/>
              <a:defRPr sz="900"/>
            </a:lvl5pPr>
          </a:lstStyle>
          <a:p>
            <a:pPr lvl="0"/>
            <a:r>
              <a:rPr lang="en-US"/>
              <a:t>TITLE OF PRESENTATION      |      SECTION NAME</a:t>
            </a:r>
          </a:p>
        </p:txBody>
      </p:sp>
    </p:spTree>
    <p:extLst>
      <p:ext uri="{BB962C8B-B14F-4D97-AF65-F5344CB8AC3E}">
        <p14:creationId xmlns:p14="http://schemas.microsoft.com/office/powerpoint/2010/main" val="946209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ll Quote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5;p14">
            <a:extLst>
              <a:ext uri="{FF2B5EF4-FFF2-40B4-BE49-F238E27FC236}">
                <a16:creationId xmlns:a16="http://schemas.microsoft.com/office/drawing/2014/main" id="{B78A77D9-13B6-16BE-D7FC-2D30D6F23EC9}"/>
              </a:ext>
            </a:extLst>
          </p:cNvPr>
          <p:cNvSpPr/>
          <p:nvPr userDrawn="1"/>
        </p:nvSpPr>
        <p:spPr>
          <a:xfrm>
            <a:off x="0" y="0"/>
            <a:ext cx="11504613" cy="6858000"/>
          </a:xfrm>
          <a:prstGeom prst="rect">
            <a:avLst/>
          </a:prstGeom>
          <a:solidFill>
            <a:srgbClr val="E6E21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Google Shape;96;p16">
            <a:extLst>
              <a:ext uri="{FF2B5EF4-FFF2-40B4-BE49-F238E27FC236}">
                <a16:creationId xmlns:a16="http://schemas.microsoft.com/office/drawing/2014/main" id="{BF5C88FD-F23D-E342-365B-1370C444AD79}"/>
              </a:ext>
            </a:extLst>
          </p:cNvPr>
          <p:cNvSpPr/>
          <p:nvPr userDrawn="1"/>
        </p:nvSpPr>
        <p:spPr>
          <a:xfrm>
            <a:off x="1086198" y="1045163"/>
            <a:ext cx="2961439" cy="296143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39C1C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Google Shape;90;p16">
            <a:extLst>
              <a:ext uri="{FF2B5EF4-FFF2-40B4-BE49-F238E27FC236}">
                <a16:creationId xmlns:a16="http://schemas.microsoft.com/office/drawing/2014/main" id="{527179AF-2C8D-20E0-9144-9DF8951825FB}"/>
              </a:ext>
            </a:extLst>
          </p:cNvPr>
          <p:cNvSpPr txBox="1">
            <a:spLocks/>
          </p:cNvSpPr>
          <p:nvPr userDrawn="1"/>
        </p:nvSpPr>
        <p:spPr>
          <a:xfrm>
            <a:off x="666611" y="212522"/>
            <a:ext cx="3129908" cy="32582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" sz="24000" b="1">
                <a:solidFill>
                  <a:srgbClr val="222222"/>
                </a:solidFill>
                <a:latin typeface="Georgia"/>
                <a:ea typeface="Georgia"/>
                <a:cs typeface="Georgia"/>
                <a:sym typeface="Georgia"/>
              </a:rPr>
              <a:t>“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9AA8B56-E8AB-BDEE-FA6E-BEAC8A7769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05950" y="1942144"/>
            <a:ext cx="7632192" cy="2961439"/>
          </a:xfrm>
          <a:prstGeom prst="rect">
            <a:avLst/>
          </a:prstGeom>
        </p:spPr>
        <p:txBody>
          <a:bodyPr lIns="118872" tIns="118872" rIns="118872" bIns="118872">
            <a:noAutofit/>
          </a:bodyPr>
          <a:lstStyle>
            <a:lvl1pPr>
              <a:lnSpc>
                <a:spcPct val="114000"/>
              </a:lnSpc>
              <a:defRPr sz="4000" b="0" i="1">
                <a:solidFill>
                  <a:schemeClr val="tx1"/>
                </a:solidFill>
                <a:latin typeface="Georgia" panose="02040502050405020303" pitchFamily="18" charset="0"/>
              </a:defRPr>
            </a:lvl1pPr>
          </a:lstStyle>
          <a:p>
            <a:r>
              <a:rPr lang="en-US"/>
              <a:t>Click to edit quote </a:t>
            </a:r>
            <a:r>
              <a:rPr lang="en-US" sz="4000" i="1">
                <a:solidFill>
                  <a:srgbClr val="222222"/>
                </a:solidFill>
                <a:latin typeface="Georgia"/>
                <a:sym typeface="Georgia"/>
              </a:rPr>
              <a:t>l</a:t>
            </a:r>
            <a:r>
              <a:rPr lang="en-US" sz="4000" i="1">
                <a:solidFill>
                  <a:srgbClr val="222222"/>
                </a:solidFill>
                <a:latin typeface="Georgia"/>
                <a:ea typeface="Georgia"/>
                <a:cs typeface="Georgia"/>
                <a:sym typeface="Georgia"/>
              </a:rPr>
              <a:t>orem ipsum dolor sit </a:t>
            </a:r>
            <a:r>
              <a:rPr lang="en-US" sz="4000" i="1" err="1">
                <a:solidFill>
                  <a:srgbClr val="222222"/>
                </a:solidFill>
                <a:latin typeface="Georgia"/>
                <a:ea typeface="Georgia"/>
                <a:cs typeface="Georgia"/>
                <a:sym typeface="Georgia"/>
              </a:rPr>
              <a:t>amet</a:t>
            </a:r>
            <a:r>
              <a:rPr lang="en-US" sz="4000" i="1">
                <a:solidFill>
                  <a:srgbClr val="222222"/>
                </a:solidFill>
                <a:latin typeface="Georgia"/>
                <a:ea typeface="Georgia"/>
                <a:cs typeface="Georgia"/>
                <a:sym typeface="Georgia"/>
              </a:rPr>
              <a:t>, </a:t>
            </a:r>
            <a:r>
              <a:rPr lang="en-US" sz="4000" i="1" err="1">
                <a:solidFill>
                  <a:srgbClr val="222222"/>
                </a:solidFill>
                <a:latin typeface="Georgia"/>
                <a:ea typeface="Georgia"/>
                <a:cs typeface="Georgia"/>
                <a:sym typeface="Georgia"/>
              </a:rPr>
              <a:t>consectetur</a:t>
            </a:r>
            <a:r>
              <a:rPr lang="en-US" sz="4000" i="1">
                <a:solidFill>
                  <a:srgbClr val="222222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4000" i="1" err="1">
                <a:solidFill>
                  <a:srgbClr val="222222"/>
                </a:solidFill>
                <a:latin typeface="Georgia"/>
                <a:ea typeface="Georgia"/>
                <a:cs typeface="Georgia"/>
                <a:sym typeface="Georgia"/>
              </a:rPr>
              <a:t>adipiscing</a:t>
            </a:r>
            <a:r>
              <a:rPr lang="en-US" sz="4000" i="1">
                <a:solidFill>
                  <a:srgbClr val="222222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4000" i="1" err="1">
                <a:solidFill>
                  <a:srgbClr val="222222"/>
                </a:solidFill>
                <a:latin typeface="Georgia"/>
                <a:ea typeface="Georgia"/>
                <a:cs typeface="Georgia"/>
                <a:sym typeface="Georgia"/>
              </a:rPr>
              <a:t>elit</a:t>
            </a:r>
            <a:r>
              <a:rPr lang="en-US" sz="4000" i="1">
                <a:solidFill>
                  <a:srgbClr val="222222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4000" i="1" err="1">
                <a:solidFill>
                  <a:srgbClr val="222222"/>
                </a:solidFill>
                <a:latin typeface="Georgia"/>
                <a:ea typeface="Georgia"/>
                <a:cs typeface="Georgia"/>
                <a:sym typeface="Georgia"/>
              </a:rPr>
              <a:t>cras</a:t>
            </a:r>
            <a:r>
              <a:rPr lang="en-US" sz="4000" i="1">
                <a:solidFill>
                  <a:srgbClr val="222222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4000" i="1" err="1">
                <a:solidFill>
                  <a:srgbClr val="222222"/>
                </a:solidFill>
                <a:latin typeface="Georgia"/>
                <a:ea typeface="Georgia"/>
                <a:cs typeface="Georgia"/>
                <a:sym typeface="Georgia"/>
              </a:rPr>
              <a:t>quis</a:t>
            </a:r>
            <a:r>
              <a:rPr lang="en-US" sz="4000" i="1">
                <a:solidFill>
                  <a:srgbClr val="222222"/>
                </a:solidFill>
                <a:latin typeface="Georgia"/>
                <a:ea typeface="Georgia"/>
                <a:cs typeface="Georgia"/>
                <a:sym typeface="Georgia"/>
              </a:rPr>
              <a:t> dui </a:t>
            </a:r>
            <a:r>
              <a:rPr lang="en-US" sz="4000" i="1" err="1">
                <a:solidFill>
                  <a:srgbClr val="222222"/>
                </a:solidFill>
                <a:latin typeface="Georgia"/>
                <a:ea typeface="Georgia"/>
                <a:cs typeface="Georgia"/>
                <a:sym typeface="Georgia"/>
              </a:rPr>
              <a:t>est</a:t>
            </a:r>
            <a:r>
              <a:rPr lang="en-US" sz="4000" i="1">
                <a:solidFill>
                  <a:srgbClr val="222222"/>
                </a:solidFill>
                <a:latin typeface="Georgia"/>
                <a:ea typeface="Georgia"/>
                <a:cs typeface="Georgia"/>
                <a:sym typeface="Georgia"/>
              </a:rPr>
              <a:t>, </a:t>
            </a:r>
            <a:r>
              <a:rPr lang="en-US" sz="4000" i="1" err="1">
                <a:solidFill>
                  <a:srgbClr val="222222"/>
                </a:solidFill>
                <a:latin typeface="Georgia"/>
                <a:ea typeface="Georgia"/>
                <a:cs typeface="Georgia"/>
                <a:sym typeface="Georgia"/>
              </a:rPr>
              <a:t>nullam</a:t>
            </a:r>
            <a:r>
              <a:rPr lang="en-US" sz="4000" i="1">
                <a:solidFill>
                  <a:srgbClr val="222222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4000" i="1" err="1">
                <a:solidFill>
                  <a:srgbClr val="222222"/>
                </a:solidFill>
                <a:latin typeface="Georgia"/>
                <a:ea typeface="Georgia"/>
                <a:cs typeface="Georgia"/>
                <a:sym typeface="Georgia"/>
              </a:rPr>
              <a:t>quis</a:t>
            </a:r>
            <a:r>
              <a:rPr lang="en-US" sz="4000" i="1">
                <a:solidFill>
                  <a:srgbClr val="222222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4000" i="1" err="1">
                <a:solidFill>
                  <a:srgbClr val="222222"/>
                </a:solidFill>
                <a:latin typeface="Georgia"/>
                <a:ea typeface="Georgia"/>
                <a:cs typeface="Georgia"/>
                <a:sym typeface="Georgia"/>
              </a:rPr>
              <a:t>sapien</a:t>
            </a:r>
            <a:r>
              <a:rPr lang="en-US" sz="4000" i="1">
                <a:solidFill>
                  <a:srgbClr val="222222"/>
                </a:solidFill>
                <a:latin typeface="Georgia"/>
                <a:ea typeface="Georgia"/>
                <a:cs typeface="Georgia"/>
                <a:sym typeface="Georgia"/>
              </a:rPr>
              <a:t> ac </a:t>
            </a:r>
            <a:r>
              <a:rPr lang="en-US" sz="4000" i="1" err="1">
                <a:solidFill>
                  <a:srgbClr val="222222"/>
                </a:solidFill>
                <a:latin typeface="Georgia"/>
                <a:ea typeface="Georgia"/>
                <a:cs typeface="Georgia"/>
                <a:sym typeface="Georgia"/>
              </a:rPr>
              <a:t>urna</a:t>
            </a:r>
            <a:r>
              <a:rPr lang="en-US" sz="4000" i="1">
                <a:solidFill>
                  <a:srgbClr val="222222"/>
                </a:solidFill>
                <a:latin typeface="Georgia"/>
                <a:ea typeface="Georgia"/>
                <a:cs typeface="Georgia"/>
                <a:sym typeface="Georgia"/>
              </a:rPr>
              <a:t>.”</a:t>
            </a:r>
            <a:endParaRPr lang="en-US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EC9A0584-8CCE-71F7-39BB-D207D0F43F9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66917" y="5375939"/>
            <a:ext cx="4724401" cy="312086"/>
          </a:xfrm>
          <a:prstGeom prst="rect">
            <a:avLst/>
          </a:prstGeom>
        </p:spPr>
        <p:txBody>
          <a:bodyPr lIns="118872" tIns="118872" rIns="118872" bIns="118872" anchor="ctr">
            <a:noAutofit/>
          </a:bodyPr>
          <a:lstStyle>
            <a:lvl1pPr marL="0" indent="0">
              <a:buNone/>
              <a:defRPr sz="1000" b="1" spc="20" baseline="0">
                <a:solidFill>
                  <a:schemeClr val="tx1"/>
                </a:solidFill>
              </a:defRPr>
            </a:lvl1pPr>
            <a:lvl2pPr marL="565150" indent="0">
              <a:buNone/>
              <a:defRPr sz="800" b="1">
                <a:solidFill>
                  <a:schemeClr val="tx1"/>
                </a:solidFill>
              </a:defRPr>
            </a:lvl2pPr>
            <a:lvl3pPr marL="1022350" indent="0">
              <a:buNone/>
              <a:defRPr sz="800" b="1">
                <a:solidFill>
                  <a:schemeClr val="tx1"/>
                </a:solidFill>
              </a:defRPr>
            </a:lvl3pPr>
            <a:lvl4pPr marL="1479550" indent="0">
              <a:buNone/>
              <a:defRPr sz="800" b="1">
                <a:solidFill>
                  <a:schemeClr val="tx1"/>
                </a:solidFill>
              </a:defRPr>
            </a:lvl4pPr>
            <a:lvl5pPr marL="1936750" indent="0">
              <a:buNone/>
              <a:defRPr sz="8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AUTHOR ATTRIBUTE</a:t>
            </a:r>
          </a:p>
        </p:txBody>
      </p:sp>
      <p:cxnSp>
        <p:nvCxnSpPr>
          <p:cNvPr id="7" name="Google Shape;95;p16">
            <a:extLst>
              <a:ext uri="{FF2B5EF4-FFF2-40B4-BE49-F238E27FC236}">
                <a16:creationId xmlns:a16="http://schemas.microsoft.com/office/drawing/2014/main" id="{9C7C933D-C3E6-982C-20FD-1A9B50D6F381}"/>
              </a:ext>
            </a:extLst>
          </p:cNvPr>
          <p:cNvCxnSpPr>
            <a:cxnSpLocks/>
          </p:cNvCxnSpPr>
          <p:nvPr userDrawn="1"/>
        </p:nvCxnSpPr>
        <p:spPr>
          <a:xfrm>
            <a:off x="2124300" y="5531982"/>
            <a:ext cx="314100" cy="0"/>
          </a:xfrm>
          <a:prstGeom prst="straightConnector1">
            <a:avLst/>
          </a:prstGeom>
          <a:noFill/>
          <a:ln w="25400" cap="flat" cmpd="sng">
            <a:solidFill>
              <a:srgbClr val="22222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" name="Google Shape;15;p3">
            <a:extLst>
              <a:ext uri="{FF2B5EF4-FFF2-40B4-BE49-F238E27FC236}">
                <a16:creationId xmlns:a16="http://schemas.microsoft.com/office/drawing/2014/main" id="{F3AE7209-7E0E-9DD5-44AB-2DB63C64FBBC}"/>
              </a:ext>
            </a:extLst>
          </p:cNvPr>
          <p:cNvSpPr txBox="1">
            <a:spLocks noGrp="1"/>
          </p:cNvSpPr>
          <p:nvPr>
            <p:ph type="sldNum" idx="13"/>
          </p:nvPr>
        </p:nvSpPr>
        <p:spPr>
          <a:xfrm>
            <a:off x="11634134" y="6217622"/>
            <a:ext cx="457200" cy="524700"/>
          </a:xfrm>
          <a:prstGeom prst="rect">
            <a:avLst/>
          </a:prstGeom>
        </p:spPr>
        <p:txBody>
          <a:bodyPr spcFirstLastPara="1" wrap="square" lIns="121875" tIns="121875" rIns="121875" bIns="121875" anchor="ctr" anchorCtr="0">
            <a:noAutofit/>
          </a:bodyPr>
          <a:lstStyle>
            <a:lvl1pPr lvl="0" algn="ctr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23" name="Google Shape;85;p15">
            <a:extLst>
              <a:ext uri="{FF2B5EF4-FFF2-40B4-BE49-F238E27FC236}">
                <a16:creationId xmlns:a16="http://schemas.microsoft.com/office/drawing/2014/main" id="{8C968AA8-0562-C148-BB62-85F13BA1C2EB}"/>
              </a:ext>
            </a:extLst>
          </p:cNvPr>
          <p:cNvPicPr preferRelativeResize="0"/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634134" y="124605"/>
            <a:ext cx="454578" cy="49009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 Placeholder 24">
            <a:extLst>
              <a:ext uri="{FF2B5EF4-FFF2-40B4-BE49-F238E27FC236}">
                <a16:creationId xmlns:a16="http://schemas.microsoft.com/office/drawing/2014/main" id="{E299EF6F-A1B3-8C48-0EE8-5849B573270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5400000">
            <a:off x="9429219" y="3141070"/>
            <a:ext cx="4863615" cy="431485"/>
          </a:xfrm>
          <a:prstGeom prst="rect">
            <a:avLst/>
          </a:prstGeom>
        </p:spPr>
        <p:txBody>
          <a:bodyPr lIns="118872" tIns="118872" rIns="118872" bIns="118872" anchor="ctr">
            <a:noAutofit/>
          </a:bodyPr>
          <a:lstStyle>
            <a:lvl1pPr marL="0" indent="0" algn="ctr">
              <a:lnSpc>
                <a:spcPct val="114000"/>
              </a:lnSpc>
              <a:spcBef>
                <a:spcPts val="0"/>
              </a:spcBef>
              <a:buNone/>
              <a:defRPr sz="800" b="1" spc="20" baseline="0">
                <a:solidFill>
                  <a:srgbClr val="222222"/>
                </a:solidFill>
              </a:defRPr>
            </a:lvl1pPr>
            <a:lvl2pPr marL="565150" indent="0">
              <a:buNone/>
              <a:defRPr sz="900"/>
            </a:lvl2pPr>
            <a:lvl3pPr marL="1022350" indent="0">
              <a:buNone/>
              <a:defRPr sz="900"/>
            </a:lvl3pPr>
            <a:lvl4pPr marL="1479550" indent="0">
              <a:buNone/>
              <a:defRPr sz="900"/>
            </a:lvl4pPr>
            <a:lvl5pPr marL="1936750" indent="0">
              <a:buNone/>
              <a:defRPr sz="900"/>
            </a:lvl5pPr>
          </a:lstStyle>
          <a:p>
            <a:pPr lvl="0"/>
            <a:r>
              <a:rPr lang="en-US"/>
              <a:t>TITLE OF PRESENTATION      |      SECTION NAME</a:t>
            </a:r>
          </a:p>
        </p:txBody>
      </p:sp>
    </p:spTree>
    <p:extLst>
      <p:ext uri="{BB962C8B-B14F-4D97-AF65-F5344CB8AC3E}">
        <p14:creationId xmlns:p14="http://schemas.microsoft.com/office/powerpoint/2010/main" val="6068609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7B4686-FE5F-4D22-CB50-C4BEC3908F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1ECF030-AA75-FE4C-DAF1-AA658C6DF800}"/>
              </a:ext>
            </a:extLst>
          </p:cNvPr>
          <p:cNvSpPr>
            <a:spLocks noGrp="1"/>
          </p:cNvSpPr>
          <p:nvPr>
            <p:ph type="sldNum" idx="10"/>
          </p:nvPr>
        </p:nvSpPr>
        <p:spPr>
          <a:xfrm>
            <a:off x="11627862" y="6217622"/>
            <a:ext cx="454578" cy="524700"/>
          </a:xfrm>
        </p:spPr>
        <p:txBody>
          <a:bodyPr/>
          <a:lstStyle>
            <a:lvl1pPr algn="ctr">
              <a:defRPr/>
            </a:lvl1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7606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B51F7D2-D4F0-7147-9061-8F1F70320674}"/>
              </a:ext>
            </a:extLst>
          </p:cNvPr>
          <p:cNvSpPr/>
          <p:nvPr userDrawn="1"/>
        </p:nvSpPr>
        <p:spPr>
          <a:xfrm>
            <a:off x="0" y="3497344"/>
            <a:ext cx="12188825" cy="3360655"/>
          </a:xfrm>
          <a:prstGeom prst="rect">
            <a:avLst/>
          </a:prstGeom>
          <a:solidFill>
            <a:srgbClr val="E6E2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4E5150D7-A1C9-13C2-02D1-FC2CD396E5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210" y="5621413"/>
            <a:ext cx="5181603" cy="310896"/>
          </a:xfrm>
          <a:prstGeom prst="rect">
            <a:avLst/>
          </a:prstGeom>
        </p:spPr>
        <p:txBody>
          <a:bodyPr lIns="118872" tIns="118872" rIns="118872" bIns="118872">
            <a:noAutofit/>
          </a:bodyPr>
          <a:lstStyle>
            <a:lvl1pPr marL="0" indent="0">
              <a:buNone/>
              <a:defRPr sz="1000" b="1" spc="20" baseline="0">
                <a:solidFill>
                  <a:schemeClr val="tx1"/>
                </a:solidFill>
              </a:defRPr>
            </a:lvl1pPr>
            <a:lvl2pPr marL="565150" indent="0">
              <a:buNone/>
              <a:defRPr sz="800" b="1">
                <a:solidFill>
                  <a:schemeClr val="tx1"/>
                </a:solidFill>
              </a:defRPr>
            </a:lvl2pPr>
            <a:lvl3pPr marL="1022350" indent="0">
              <a:buNone/>
              <a:defRPr sz="800" b="1">
                <a:solidFill>
                  <a:schemeClr val="tx1"/>
                </a:solidFill>
              </a:defRPr>
            </a:lvl3pPr>
            <a:lvl4pPr marL="1479550" indent="0">
              <a:buNone/>
              <a:defRPr sz="800" b="1">
                <a:solidFill>
                  <a:schemeClr val="tx1"/>
                </a:solidFill>
              </a:defRPr>
            </a:lvl4pPr>
            <a:lvl5pPr marL="1936750" indent="0">
              <a:buNone/>
              <a:defRPr sz="8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PRESENTED BY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C94773E-89E9-1180-CC59-11D628F2B1A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4211" y="5933499"/>
            <a:ext cx="5181602" cy="369754"/>
          </a:xfrm>
          <a:prstGeom prst="rect">
            <a:avLst/>
          </a:prstGeom>
        </p:spPr>
        <p:txBody>
          <a:bodyPr lIns="118872" tIns="118872" rIns="118872" bIns="118872">
            <a:noAutofit/>
          </a:bodyPr>
          <a:lstStyle>
            <a:lvl1pPr marL="0" indent="0">
              <a:buNone/>
              <a:defRPr sz="1000" b="1" baseline="0">
                <a:solidFill>
                  <a:schemeClr val="tx1"/>
                </a:solidFill>
              </a:defRPr>
            </a:lvl1pPr>
            <a:lvl2pPr marL="565150" indent="0">
              <a:buNone/>
              <a:defRPr sz="800">
                <a:solidFill>
                  <a:schemeClr val="tx1"/>
                </a:solidFill>
              </a:defRPr>
            </a:lvl2pPr>
            <a:lvl3pPr marL="1022350" indent="0">
              <a:buNone/>
              <a:defRPr sz="800">
                <a:solidFill>
                  <a:schemeClr val="tx1"/>
                </a:solidFill>
              </a:defRPr>
            </a:lvl3pPr>
            <a:lvl4pPr marL="1479550" indent="0">
              <a:buNone/>
              <a:defRPr sz="800">
                <a:solidFill>
                  <a:schemeClr val="tx1"/>
                </a:solidFill>
              </a:defRPr>
            </a:lvl4pPr>
            <a:lvl5pPr marL="193675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Lorem Ipsum  |  Lorem Ipsum   |   Lorem Ipsum</a:t>
            </a:r>
          </a:p>
        </p:txBody>
      </p:sp>
      <p:sp>
        <p:nvSpPr>
          <p:cNvPr id="8" name="Google Shape;10;p2">
            <a:extLst>
              <a:ext uri="{FF2B5EF4-FFF2-40B4-BE49-F238E27FC236}">
                <a16:creationId xmlns:a16="http://schemas.microsoft.com/office/drawing/2014/main" id="{6D9B36E1-680F-290C-FF8F-263D404121C6}"/>
              </a:ext>
            </a:extLst>
          </p:cNvPr>
          <p:cNvSpPr txBox="1">
            <a:spLocks noGrp="1"/>
          </p:cNvSpPr>
          <p:nvPr>
            <p:ph type="ctrTitle" hasCustomPrompt="1"/>
          </p:nvPr>
        </p:nvSpPr>
        <p:spPr>
          <a:xfrm>
            <a:off x="684213" y="1328432"/>
            <a:ext cx="9107969" cy="2734056"/>
          </a:xfrm>
          <a:prstGeom prst="rect">
            <a:avLst/>
          </a:prstGeom>
        </p:spPr>
        <p:txBody>
          <a:bodyPr spcFirstLastPara="1" wrap="square" lIns="118872" tIns="118872" rIns="118872" bIns="118872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6900"/>
              <a:buNone/>
              <a:defRPr sz="7200" b="1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2pPr>
            <a:lvl3pPr lvl="2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3pPr>
            <a:lvl4pPr lvl="3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4pPr>
            <a:lvl5pPr lvl="4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5pPr>
            <a:lvl6pPr lvl="5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6pPr>
            <a:lvl7pPr lvl="6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7pPr>
            <a:lvl8pPr lvl="7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8pPr>
            <a:lvl9pPr lvl="8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9" name="Google Shape;11;p2">
            <a:extLst>
              <a:ext uri="{FF2B5EF4-FFF2-40B4-BE49-F238E27FC236}">
                <a16:creationId xmlns:a16="http://schemas.microsoft.com/office/drawing/2014/main" id="{6DF577EE-E111-77A0-84A1-1039D3FBFEC3}"/>
              </a:ext>
            </a:extLst>
          </p:cNvPr>
          <p:cNvSpPr txBox="1">
            <a:spLocks noGrp="1"/>
          </p:cNvSpPr>
          <p:nvPr>
            <p:ph type="subTitle" idx="1" hasCustomPrompt="1"/>
          </p:nvPr>
        </p:nvSpPr>
        <p:spPr>
          <a:xfrm>
            <a:off x="684213" y="4363654"/>
            <a:ext cx="9107424" cy="585216"/>
          </a:xfrm>
          <a:prstGeom prst="rect">
            <a:avLst/>
          </a:prstGeom>
        </p:spPr>
        <p:txBody>
          <a:bodyPr spcFirstLastPara="1" wrap="square" lIns="118872" tIns="118872" rIns="118872" bIns="118872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2400" b="1">
                <a:solidFill>
                  <a:schemeClr val="tx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cxnSp>
        <p:nvCxnSpPr>
          <p:cNvPr id="19" name="Google Shape;60;p13">
            <a:extLst>
              <a:ext uri="{FF2B5EF4-FFF2-40B4-BE49-F238E27FC236}">
                <a16:creationId xmlns:a16="http://schemas.microsoft.com/office/drawing/2014/main" id="{53E42D20-FE33-FF9E-2B12-F8C4921C5887}"/>
              </a:ext>
            </a:extLst>
          </p:cNvPr>
          <p:cNvCxnSpPr>
            <a:cxnSpLocks/>
          </p:cNvCxnSpPr>
          <p:nvPr userDrawn="1"/>
        </p:nvCxnSpPr>
        <p:spPr>
          <a:xfrm>
            <a:off x="795683" y="5621412"/>
            <a:ext cx="1014263" cy="0"/>
          </a:xfrm>
          <a:prstGeom prst="straightConnector1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0" name="Google Shape;57;p13">
            <a:extLst>
              <a:ext uri="{FF2B5EF4-FFF2-40B4-BE49-F238E27FC236}">
                <a16:creationId xmlns:a16="http://schemas.microsoft.com/office/drawing/2014/main" id="{166475BF-D569-2C27-1549-E95BF4A3E08B}"/>
              </a:ext>
            </a:extLst>
          </p:cNvPr>
          <p:cNvPicPr preferRelativeResize="0"/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81000" y="381000"/>
            <a:ext cx="1560926" cy="553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AF5BE8F7-465A-9F5B-5CEA-B2D1CFCB6F4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81000" y="381000"/>
            <a:ext cx="1560926" cy="553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49718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-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65;p14">
            <a:extLst>
              <a:ext uri="{FF2B5EF4-FFF2-40B4-BE49-F238E27FC236}">
                <a16:creationId xmlns:a16="http://schemas.microsoft.com/office/drawing/2014/main" id="{6FE93C23-4A18-2A29-2D76-3C46FB323DBA}"/>
              </a:ext>
            </a:extLst>
          </p:cNvPr>
          <p:cNvSpPr/>
          <p:nvPr userDrawn="1"/>
        </p:nvSpPr>
        <p:spPr>
          <a:xfrm>
            <a:off x="0" y="0"/>
            <a:ext cx="11504613" cy="6858000"/>
          </a:xfrm>
          <a:prstGeom prst="rect">
            <a:avLst/>
          </a:prstGeom>
          <a:solidFill>
            <a:srgbClr val="E6E21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Google Shape;14;p3">
            <a:extLst>
              <a:ext uri="{FF2B5EF4-FFF2-40B4-BE49-F238E27FC236}">
                <a16:creationId xmlns:a16="http://schemas.microsoft.com/office/drawing/2014/main" id="{ECA82AB7-24BC-DD22-D1ED-7E38B72F806D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96306" y="685800"/>
            <a:ext cx="5169507" cy="2743200"/>
          </a:xfrm>
          <a:prstGeom prst="rect">
            <a:avLst/>
          </a:prstGeom>
        </p:spPr>
        <p:txBody>
          <a:bodyPr spcFirstLastPara="1" wrap="square" lIns="121875" tIns="0" rIns="121875" bIns="118872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4800"/>
              <a:buNone/>
              <a:defRPr sz="7200" b="1" baseline="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rPr lang="en-US"/>
              <a:t>Section title</a:t>
            </a:r>
            <a:endParaRPr/>
          </a:p>
        </p:txBody>
      </p:sp>
      <p:sp>
        <p:nvSpPr>
          <p:cNvPr id="5" name="Google Shape;11;p2">
            <a:extLst>
              <a:ext uri="{FF2B5EF4-FFF2-40B4-BE49-F238E27FC236}">
                <a16:creationId xmlns:a16="http://schemas.microsoft.com/office/drawing/2014/main" id="{2417ADFA-26EE-2D61-5C78-37F47B87B3DF}"/>
              </a:ext>
            </a:extLst>
          </p:cNvPr>
          <p:cNvSpPr txBox="1">
            <a:spLocks noGrp="1"/>
          </p:cNvSpPr>
          <p:nvPr>
            <p:ph type="subTitle" idx="1" hasCustomPrompt="1"/>
          </p:nvPr>
        </p:nvSpPr>
        <p:spPr>
          <a:xfrm>
            <a:off x="7716254" y="4576264"/>
            <a:ext cx="3555746" cy="2182100"/>
          </a:xfrm>
          <a:prstGeom prst="rect">
            <a:avLst/>
          </a:prstGeom>
        </p:spPr>
        <p:txBody>
          <a:bodyPr spcFirstLastPara="1" wrap="square" lIns="121875" tIns="121875" rIns="121875" bIns="121875" anchor="b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14000" b="1" baseline="0">
                <a:solidFill>
                  <a:schemeClr val="tx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>
            <a:r>
              <a:rPr lang="en-US"/>
              <a:t>02</a:t>
            </a:r>
            <a:endParaRPr/>
          </a:p>
        </p:txBody>
      </p:sp>
      <p:sp>
        <p:nvSpPr>
          <p:cNvPr id="6" name="Google Shape;22;p5">
            <a:extLst>
              <a:ext uri="{FF2B5EF4-FFF2-40B4-BE49-F238E27FC236}">
                <a16:creationId xmlns:a16="http://schemas.microsoft.com/office/drawing/2014/main" id="{5D2ED69F-A609-2E2E-CAA2-E12E0E51E3AD}"/>
              </a:ext>
            </a:extLst>
          </p:cNvPr>
          <p:cNvSpPr txBox="1">
            <a:spLocks noGrp="1"/>
          </p:cNvSpPr>
          <p:nvPr>
            <p:ph type="body" idx="13" hasCustomPrompt="1"/>
          </p:nvPr>
        </p:nvSpPr>
        <p:spPr>
          <a:xfrm>
            <a:off x="696306" y="4726185"/>
            <a:ext cx="5169507" cy="551667"/>
          </a:xfrm>
          <a:prstGeom prst="rect">
            <a:avLst/>
          </a:prstGeom>
        </p:spPr>
        <p:txBody>
          <a:bodyPr spcFirstLastPara="1" wrap="square" lIns="118872" tIns="118872" rIns="118872" bIns="118872" anchor="t" anchorCtr="0">
            <a:noAutofit/>
          </a:bodyPr>
          <a:lstStyle>
            <a:lvl1pPr marL="0" lvl="0" indent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sz="1800" b="1" baseline="0">
                <a:solidFill>
                  <a:schemeClr val="tx1"/>
                </a:solidFill>
              </a:defRPr>
            </a:lvl1pPr>
            <a:lvl2pPr marL="914400" lvl="1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pPr lvl="0"/>
            <a:r>
              <a:rPr lang="en-US" err="1"/>
              <a:t>Subheader</a:t>
            </a:r>
            <a:r>
              <a:rPr lang="en-US"/>
              <a:t> if appropriate</a:t>
            </a:r>
          </a:p>
          <a:p>
            <a:pPr lvl="0"/>
            <a:endParaRPr lang="en-US"/>
          </a:p>
        </p:txBody>
      </p:sp>
      <p:sp>
        <p:nvSpPr>
          <p:cNvPr id="10" name="Google Shape;15;p3">
            <a:extLst>
              <a:ext uri="{FF2B5EF4-FFF2-40B4-BE49-F238E27FC236}">
                <a16:creationId xmlns:a16="http://schemas.microsoft.com/office/drawing/2014/main" id="{0CC0DF0C-670C-C1EE-4930-53828D4E75B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634134" y="6217622"/>
            <a:ext cx="454578" cy="524700"/>
          </a:xfrm>
          <a:prstGeom prst="rect">
            <a:avLst/>
          </a:prstGeom>
        </p:spPr>
        <p:txBody>
          <a:bodyPr spcFirstLastPara="1" wrap="square" lIns="121875" tIns="121875" rIns="121875" bIns="121875" anchor="ctr" anchorCtr="0">
            <a:noAutofit/>
          </a:bodyPr>
          <a:lstStyle>
            <a:lvl1pPr lvl="0" algn="ctr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1" name="Google Shape;85;p15">
            <a:extLst>
              <a:ext uri="{FF2B5EF4-FFF2-40B4-BE49-F238E27FC236}">
                <a16:creationId xmlns:a16="http://schemas.microsoft.com/office/drawing/2014/main" id="{E0D8F7E5-47DF-016D-AEA4-DA96308C9D33}"/>
              </a:ext>
            </a:extLst>
          </p:cNvPr>
          <p:cNvPicPr preferRelativeResize="0"/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634134" y="124605"/>
            <a:ext cx="454578" cy="490095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22;p5">
            <a:extLst>
              <a:ext uri="{FF2B5EF4-FFF2-40B4-BE49-F238E27FC236}">
                <a16:creationId xmlns:a16="http://schemas.microsoft.com/office/drawing/2014/main" id="{B7C0E55A-67F0-EB6C-857D-F33C52620FB8}"/>
              </a:ext>
            </a:extLst>
          </p:cNvPr>
          <p:cNvSpPr txBox="1">
            <a:spLocks noGrp="1"/>
          </p:cNvSpPr>
          <p:nvPr>
            <p:ph type="body" idx="15" hasCustomPrompt="1"/>
          </p:nvPr>
        </p:nvSpPr>
        <p:spPr>
          <a:xfrm>
            <a:off x="696306" y="5287239"/>
            <a:ext cx="5169507" cy="896112"/>
          </a:xfrm>
          <a:prstGeom prst="rect">
            <a:avLst/>
          </a:prstGeom>
        </p:spPr>
        <p:txBody>
          <a:bodyPr spcFirstLastPara="1" wrap="square" lIns="118872" tIns="118872" rIns="118872" bIns="118872" anchor="t" anchorCtr="0">
            <a:noAutofit/>
          </a:bodyPr>
          <a:lstStyle>
            <a:lvl1pPr marL="0" lvl="0" indent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sz="1200" baseline="0">
                <a:solidFill>
                  <a:srgbClr val="222222"/>
                </a:solidFill>
              </a:defRPr>
            </a:lvl1pPr>
            <a:lvl2pPr marL="914400" lvl="1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Cras </a:t>
            </a:r>
            <a:r>
              <a:rPr lang="en-US" err="1"/>
              <a:t>quis</a:t>
            </a:r>
            <a:r>
              <a:rPr lang="en-US"/>
              <a:t> dui est. </a:t>
            </a:r>
            <a:r>
              <a:rPr lang="en-US" err="1"/>
              <a:t>Nullam</a:t>
            </a:r>
            <a:r>
              <a:rPr lang="en-US"/>
              <a:t> </a:t>
            </a:r>
            <a:r>
              <a:rPr lang="en-US" err="1"/>
              <a:t>quis</a:t>
            </a:r>
            <a:r>
              <a:rPr lang="en-US"/>
              <a:t> </a:t>
            </a:r>
            <a:r>
              <a:rPr lang="en-US" err="1"/>
              <a:t>sapien</a:t>
            </a:r>
            <a:r>
              <a:rPr lang="en-US"/>
              <a:t> ac </a:t>
            </a:r>
            <a:r>
              <a:rPr lang="en-US" err="1"/>
              <a:t>urna</a:t>
            </a:r>
            <a:r>
              <a:rPr lang="en-US"/>
              <a:t> </a:t>
            </a:r>
            <a:r>
              <a:rPr lang="en-US" err="1"/>
              <a:t>molestie</a:t>
            </a:r>
            <a:r>
              <a:rPr lang="en-US"/>
              <a:t> </a:t>
            </a:r>
            <a:r>
              <a:rPr lang="en-US" err="1"/>
              <a:t>facilisis</a:t>
            </a:r>
            <a:r>
              <a:rPr lang="en-US"/>
              <a:t>. Donec </a:t>
            </a:r>
            <a:r>
              <a:rPr lang="en-US" err="1"/>
              <a:t>eu</a:t>
            </a:r>
            <a:r>
              <a:rPr lang="en-US"/>
              <a:t> </a:t>
            </a:r>
            <a:r>
              <a:rPr lang="en-US" err="1"/>
              <a:t>ultricies</a:t>
            </a:r>
            <a:r>
              <a:rPr lang="en-US"/>
              <a:t> est. </a:t>
            </a:r>
            <a:r>
              <a:rPr lang="en-US" err="1"/>
              <a:t>Quisque</a:t>
            </a:r>
            <a:r>
              <a:rPr lang="en-US"/>
              <a:t> </a:t>
            </a:r>
            <a:r>
              <a:rPr lang="en-US" err="1"/>
              <a:t>dapibus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libero vel </a:t>
            </a:r>
            <a:r>
              <a:rPr lang="en-US" err="1"/>
              <a:t>posuere</a:t>
            </a:r>
            <a:r>
              <a:rPr lang="en-US"/>
              <a:t>. </a:t>
            </a:r>
            <a:r>
              <a:rPr lang="en-US" err="1"/>
              <a:t>Nulla</a:t>
            </a:r>
            <a:r>
              <a:rPr lang="en-US"/>
              <a:t> </a:t>
            </a:r>
            <a:r>
              <a:rPr lang="en-US" err="1"/>
              <a:t>egestas</a:t>
            </a:r>
            <a:r>
              <a:rPr lang="en-US"/>
              <a:t> </a:t>
            </a:r>
            <a:r>
              <a:rPr lang="en-US" err="1"/>
              <a:t>sem</a:t>
            </a:r>
            <a:r>
              <a:rPr lang="en-US"/>
              <a:t> at </a:t>
            </a:r>
            <a:r>
              <a:rPr lang="en-US" err="1"/>
              <a:t>venenatis</a:t>
            </a:r>
            <a:r>
              <a:rPr lang="en-US"/>
              <a:t>.</a:t>
            </a:r>
          </a:p>
        </p:txBody>
      </p:sp>
      <p:sp>
        <p:nvSpPr>
          <p:cNvPr id="20" name="Text Placeholder 24">
            <a:extLst>
              <a:ext uri="{FF2B5EF4-FFF2-40B4-BE49-F238E27FC236}">
                <a16:creationId xmlns:a16="http://schemas.microsoft.com/office/drawing/2014/main" id="{6B5534FE-D683-D39F-1D0B-3F91534BFC2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5400000">
            <a:off x="9429219" y="3141070"/>
            <a:ext cx="4863615" cy="431485"/>
          </a:xfrm>
          <a:prstGeom prst="rect">
            <a:avLst/>
          </a:prstGeom>
        </p:spPr>
        <p:txBody>
          <a:bodyPr lIns="118872" tIns="118872" rIns="118872" bIns="118872" anchor="ctr">
            <a:noAutofit/>
          </a:bodyPr>
          <a:lstStyle>
            <a:lvl1pPr marL="0" indent="0" algn="ctr">
              <a:lnSpc>
                <a:spcPct val="114000"/>
              </a:lnSpc>
              <a:spcBef>
                <a:spcPts val="0"/>
              </a:spcBef>
              <a:buNone/>
              <a:defRPr sz="800" b="1" spc="20" baseline="0">
                <a:solidFill>
                  <a:srgbClr val="222222"/>
                </a:solidFill>
              </a:defRPr>
            </a:lvl1pPr>
            <a:lvl2pPr marL="565150" indent="0">
              <a:buNone/>
              <a:defRPr sz="900"/>
            </a:lvl2pPr>
            <a:lvl3pPr marL="1022350" indent="0">
              <a:buNone/>
              <a:defRPr sz="900"/>
            </a:lvl3pPr>
            <a:lvl4pPr marL="1479550" indent="0">
              <a:buNone/>
              <a:defRPr sz="900"/>
            </a:lvl4pPr>
            <a:lvl5pPr marL="1936750" indent="0">
              <a:buNone/>
              <a:defRPr sz="900"/>
            </a:lvl5pPr>
          </a:lstStyle>
          <a:p>
            <a:pPr lvl="0"/>
            <a:r>
              <a:rPr lang="en-US"/>
              <a:t>TITLE OF PRESENTATION      |      SECTION NAME</a:t>
            </a:r>
          </a:p>
        </p:txBody>
      </p:sp>
    </p:spTree>
    <p:extLst>
      <p:ext uri="{BB962C8B-B14F-4D97-AF65-F5344CB8AC3E}">
        <p14:creationId xmlns:p14="http://schemas.microsoft.com/office/powerpoint/2010/main" val="1230179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5;p14">
            <a:extLst>
              <a:ext uri="{FF2B5EF4-FFF2-40B4-BE49-F238E27FC236}">
                <a16:creationId xmlns:a16="http://schemas.microsoft.com/office/drawing/2014/main" id="{94F0584A-560F-299A-CAF5-7E498899AD53}"/>
              </a:ext>
            </a:extLst>
          </p:cNvPr>
          <p:cNvSpPr/>
          <p:nvPr userDrawn="1"/>
        </p:nvSpPr>
        <p:spPr>
          <a:xfrm>
            <a:off x="11522038" y="0"/>
            <a:ext cx="666787" cy="6858000"/>
          </a:xfrm>
          <a:prstGeom prst="rect">
            <a:avLst/>
          </a:prstGeom>
          <a:solidFill>
            <a:srgbClr val="E6E21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" name="Picture 2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756753E9-258C-B9BD-3FCE-A505D959C3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631512" y="125229"/>
            <a:ext cx="457200" cy="489472"/>
          </a:xfrm>
          <a:prstGeom prst="rect">
            <a:avLst/>
          </a:prstGeom>
        </p:spPr>
      </p:pic>
      <p:sp>
        <p:nvSpPr>
          <p:cNvPr id="4" name="Google Shape;14;p3">
            <a:extLst>
              <a:ext uri="{FF2B5EF4-FFF2-40B4-BE49-F238E27FC236}">
                <a16:creationId xmlns:a16="http://schemas.microsoft.com/office/drawing/2014/main" id="{ECA82AB7-24BC-DD22-D1ED-7E38B72F806D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96306" y="685800"/>
            <a:ext cx="5169507" cy="2743200"/>
          </a:xfrm>
          <a:prstGeom prst="rect">
            <a:avLst/>
          </a:prstGeom>
        </p:spPr>
        <p:txBody>
          <a:bodyPr spcFirstLastPara="1" wrap="square" lIns="121875" tIns="0" rIns="121875" bIns="118872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4800"/>
              <a:buNone/>
              <a:defRPr sz="7200" b="1" baseline="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rPr lang="en-US"/>
              <a:t>Section title</a:t>
            </a:r>
            <a:endParaRPr/>
          </a:p>
        </p:txBody>
      </p:sp>
      <p:sp>
        <p:nvSpPr>
          <p:cNvPr id="5" name="Google Shape;11;p2">
            <a:extLst>
              <a:ext uri="{FF2B5EF4-FFF2-40B4-BE49-F238E27FC236}">
                <a16:creationId xmlns:a16="http://schemas.microsoft.com/office/drawing/2014/main" id="{2417ADFA-26EE-2D61-5C78-37F47B87B3DF}"/>
              </a:ext>
            </a:extLst>
          </p:cNvPr>
          <p:cNvSpPr txBox="1">
            <a:spLocks noGrp="1"/>
          </p:cNvSpPr>
          <p:nvPr>
            <p:ph type="subTitle" idx="1" hasCustomPrompt="1"/>
          </p:nvPr>
        </p:nvSpPr>
        <p:spPr>
          <a:xfrm>
            <a:off x="7716254" y="4576264"/>
            <a:ext cx="3555746" cy="2182100"/>
          </a:xfrm>
          <a:prstGeom prst="rect">
            <a:avLst/>
          </a:prstGeom>
        </p:spPr>
        <p:txBody>
          <a:bodyPr spcFirstLastPara="1" wrap="square" lIns="121875" tIns="121875" rIns="121875" bIns="121875" anchor="b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14000" b="1" baseline="0">
                <a:solidFill>
                  <a:schemeClr val="tx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>
            <a:r>
              <a:rPr lang="en-US"/>
              <a:t>02</a:t>
            </a:r>
            <a:endParaRPr/>
          </a:p>
        </p:txBody>
      </p:sp>
      <p:sp>
        <p:nvSpPr>
          <p:cNvPr id="6" name="Google Shape;22;p5">
            <a:extLst>
              <a:ext uri="{FF2B5EF4-FFF2-40B4-BE49-F238E27FC236}">
                <a16:creationId xmlns:a16="http://schemas.microsoft.com/office/drawing/2014/main" id="{5D2ED69F-A609-2E2E-CAA2-E12E0E51E3AD}"/>
              </a:ext>
            </a:extLst>
          </p:cNvPr>
          <p:cNvSpPr txBox="1">
            <a:spLocks noGrp="1"/>
          </p:cNvSpPr>
          <p:nvPr>
            <p:ph type="body" idx="13" hasCustomPrompt="1"/>
          </p:nvPr>
        </p:nvSpPr>
        <p:spPr>
          <a:xfrm>
            <a:off x="696306" y="4726185"/>
            <a:ext cx="5169507" cy="551667"/>
          </a:xfrm>
          <a:prstGeom prst="rect">
            <a:avLst/>
          </a:prstGeom>
        </p:spPr>
        <p:txBody>
          <a:bodyPr spcFirstLastPara="1" wrap="square" lIns="118872" tIns="118872" rIns="118872" bIns="118872" anchor="t" anchorCtr="0">
            <a:noAutofit/>
          </a:bodyPr>
          <a:lstStyle>
            <a:lvl1pPr marL="0" lvl="0" indent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sz="1800" b="1" baseline="0">
                <a:solidFill>
                  <a:schemeClr val="tx1"/>
                </a:solidFill>
              </a:defRPr>
            </a:lvl1pPr>
            <a:lvl2pPr marL="914400" lvl="1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pPr lvl="0"/>
            <a:r>
              <a:rPr lang="en-US" err="1"/>
              <a:t>Subheader</a:t>
            </a:r>
            <a:r>
              <a:rPr lang="en-US"/>
              <a:t> if appropriate</a:t>
            </a:r>
          </a:p>
          <a:p>
            <a:pPr lvl="0"/>
            <a:endParaRPr lang="en-US"/>
          </a:p>
        </p:txBody>
      </p:sp>
      <p:sp>
        <p:nvSpPr>
          <p:cNvPr id="10" name="Google Shape;15;p3">
            <a:extLst>
              <a:ext uri="{FF2B5EF4-FFF2-40B4-BE49-F238E27FC236}">
                <a16:creationId xmlns:a16="http://schemas.microsoft.com/office/drawing/2014/main" id="{0CC0DF0C-670C-C1EE-4930-53828D4E75B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631512" y="6217622"/>
            <a:ext cx="457200" cy="524700"/>
          </a:xfrm>
          <a:prstGeom prst="rect">
            <a:avLst/>
          </a:prstGeom>
        </p:spPr>
        <p:txBody>
          <a:bodyPr spcFirstLastPara="1" wrap="square" lIns="121875" tIns="121875" rIns="121875" bIns="121875" anchor="ctr" anchorCtr="0">
            <a:noAutofit/>
          </a:bodyPr>
          <a:lstStyle>
            <a:lvl1pPr lvl="0" algn="ctr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7" name="Google Shape;22;p5">
            <a:extLst>
              <a:ext uri="{FF2B5EF4-FFF2-40B4-BE49-F238E27FC236}">
                <a16:creationId xmlns:a16="http://schemas.microsoft.com/office/drawing/2014/main" id="{0F11D380-35B8-0D39-A819-CA7E3523DC85}"/>
              </a:ext>
            </a:extLst>
          </p:cNvPr>
          <p:cNvSpPr txBox="1">
            <a:spLocks noGrp="1"/>
          </p:cNvSpPr>
          <p:nvPr>
            <p:ph type="body" idx="15" hasCustomPrompt="1"/>
          </p:nvPr>
        </p:nvSpPr>
        <p:spPr>
          <a:xfrm>
            <a:off x="696306" y="5287239"/>
            <a:ext cx="5169507" cy="896112"/>
          </a:xfrm>
          <a:prstGeom prst="rect">
            <a:avLst/>
          </a:prstGeom>
        </p:spPr>
        <p:txBody>
          <a:bodyPr spcFirstLastPara="1" wrap="square" lIns="118872" tIns="118872" rIns="118872" bIns="118872" anchor="t" anchorCtr="0">
            <a:noAutofit/>
          </a:bodyPr>
          <a:lstStyle>
            <a:lvl1pPr marL="0" lvl="0" indent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sz="1200" baseline="0">
                <a:solidFill>
                  <a:srgbClr val="222222"/>
                </a:solidFill>
              </a:defRPr>
            </a:lvl1pPr>
            <a:lvl2pPr marL="914400" lvl="1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Cras </a:t>
            </a:r>
            <a:r>
              <a:rPr lang="en-US" err="1"/>
              <a:t>quis</a:t>
            </a:r>
            <a:r>
              <a:rPr lang="en-US"/>
              <a:t> dui est. </a:t>
            </a:r>
            <a:r>
              <a:rPr lang="en-US" err="1"/>
              <a:t>Nullam</a:t>
            </a:r>
            <a:r>
              <a:rPr lang="en-US"/>
              <a:t> </a:t>
            </a:r>
            <a:r>
              <a:rPr lang="en-US" err="1"/>
              <a:t>quis</a:t>
            </a:r>
            <a:r>
              <a:rPr lang="en-US"/>
              <a:t> </a:t>
            </a:r>
            <a:r>
              <a:rPr lang="en-US" err="1"/>
              <a:t>sapien</a:t>
            </a:r>
            <a:r>
              <a:rPr lang="en-US"/>
              <a:t> ac </a:t>
            </a:r>
            <a:r>
              <a:rPr lang="en-US" err="1"/>
              <a:t>urna</a:t>
            </a:r>
            <a:r>
              <a:rPr lang="en-US"/>
              <a:t> </a:t>
            </a:r>
            <a:r>
              <a:rPr lang="en-US" err="1"/>
              <a:t>molestie</a:t>
            </a:r>
            <a:r>
              <a:rPr lang="en-US"/>
              <a:t> </a:t>
            </a:r>
            <a:r>
              <a:rPr lang="en-US" err="1"/>
              <a:t>facilisis</a:t>
            </a:r>
            <a:r>
              <a:rPr lang="en-US"/>
              <a:t>. Donec </a:t>
            </a:r>
            <a:r>
              <a:rPr lang="en-US" err="1"/>
              <a:t>eu</a:t>
            </a:r>
            <a:r>
              <a:rPr lang="en-US"/>
              <a:t> </a:t>
            </a:r>
            <a:r>
              <a:rPr lang="en-US" err="1"/>
              <a:t>ultricies</a:t>
            </a:r>
            <a:r>
              <a:rPr lang="en-US"/>
              <a:t> est. </a:t>
            </a:r>
            <a:r>
              <a:rPr lang="en-US" err="1"/>
              <a:t>Quisque</a:t>
            </a:r>
            <a:r>
              <a:rPr lang="en-US"/>
              <a:t> </a:t>
            </a:r>
            <a:r>
              <a:rPr lang="en-US" err="1"/>
              <a:t>dapibus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libero vel </a:t>
            </a:r>
            <a:r>
              <a:rPr lang="en-US" err="1"/>
              <a:t>posuere</a:t>
            </a:r>
            <a:r>
              <a:rPr lang="en-US"/>
              <a:t>. </a:t>
            </a:r>
            <a:r>
              <a:rPr lang="en-US" err="1"/>
              <a:t>Nulla</a:t>
            </a:r>
            <a:r>
              <a:rPr lang="en-US"/>
              <a:t> </a:t>
            </a:r>
            <a:r>
              <a:rPr lang="en-US" err="1"/>
              <a:t>egestas</a:t>
            </a:r>
            <a:r>
              <a:rPr lang="en-US"/>
              <a:t> </a:t>
            </a:r>
            <a:r>
              <a:rPr lang="en-US" err="1"/>
              <a:t>sem</a:t>
            </a:r>
            <a:r>
              <a:rPr lang="en-US"/>
              <a:t> at </a:t>
            </a:r>
            <a:r>
              <a:rPr lang="en-US" err="1"/>
              <a:t>venenatis</a:t>
            </a:r>
            <a:r>
              <a:rPr lang="en-US"/>
              <a:t>.</a:t>
            </a:r>
          </a:p>
        </p:txBody>
      </p:sp>
      <p:sp>
        <p:nvSpPr>
          <p:cNvPr id="9" name="Text Placeholder 24">
            <a:extLst>
              <a:ext uri="{FF2B5EF4-FFF2-40B4-BE49-F238E27FC236}">
                <a16:creationId xmlns:a16="http://schemas.microsoft.com/office/drawing/2014/main" id="{07886703-3320-B5A5-2E41-25ECDE1A5F9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5400000">
            <a:off x="9429219" y="3141070"/>
            <a:ext cx="4863615" cy="431485"/>
          </a:xfrm>
          <a:prstGeom prst="rect">
            <a:avLst/>
          </a:prstGeom>
        </p:spPr>
        <p:txBody>
          <a:bodyPr lIns="118872" tIns="118872" rIns="118872" bIns="118872" anchor="ctr">
            <a:noAutofit/>
          </a:bodyPr>
          <a:lstStyle>
            <a:lvl1pPr marL="0" indent="0" algn="ctr">
              <a:lnSpc>
                <a:spcPct val="114000"/>
              </a:lnSpc>
              <a:spcBef>
                <a:spcPts val="0"/>
              </a:spcBef>
              <a:buNone/>
              <a:defRPr sz="800" b="1" spc="20" baseline="0">
                <a:solidFill>
                  <a:srgbClr val="222222"/>
                </a:solidFill>
              </a:defRPr>
            </a:lvl1pPr>
            <a:lvl2pPr marL="565150" indent="0">
              <a:buNone/>
              <a:defRPr sz="900"/>
            </a:lvl2pPr>
            <a:lvl3pPr marL="1022350" indent="0">
              <a:buNone/>
              <a:defRPr sz="900"/>
            </a:lvl3pPr>
            <a:lvl4pPr marL="1479550" indent="0">
              <a:buNone/>
              <a:defRPr sz="900"/>
            </a:lvl4pPr>
            <a:lvl5pPr marL="1936750" indent="0">
              <a:buNone/>
              <a:defRPr sz="900"/>
            </a:lvl5pPr>
          </a:lstStyle>
          <a:p>
            <a:pPr lvl="0"/>
            <a:r>
              <a:rPr lang="en-US"/>
              <a:t>TITLE OF PRESENTATION      |      SECTION NAME</a:t>
            </a:r>
          </a:p>
        </p:txBody>
      </p:sp>
    </p:spTree>
    <p:extLst>
      <p:ext uri="{BB962C8B-B14F-4D97-AF65-F5344CB8AC3E}">
        <p14:creationId xmlns:p14="http://schemas.microsoft.com/office/powerpoint/2010/main" val="4941841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-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63E3B1E6-FD14-F05B-A908-AE9B1C32DCB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26189" y="0"/>
            <a:ext cx="5180012" cy="5277852"/>
          </a:xfrm>
          <a:prstGeom prst="rect">
            <a:avLst/>
          </a:prstGeom>
          <a:solidFill>
            <a:schemeClr val="accent6">
              <a:lumMod val="95000"/>
            </a:schemeClr>
          </a:solidFill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140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n-US"/>
              <a:t>Click to add picture. When selecting a photo for this slide, use one with a light background where text is overlapping in order to preserve legibility.</a:t>
            </a:r>
          </a:p>
        </p:txBody>
      </p:sp>
      <p:sp>
        <p:nvSpPr>
          <p:cNvPr id="4" name="Google Shape;14;p3">
            <a:extLst>
              <a:ext uri="{FF2B5EF4-FFF2-40B4-BE49-F238E27FC236}">
                <a16:creationId xmlns:a16="http://schemas.microsoft.com/office/drawing/2014/main" id="{ECA82AB7-24BC-DD22-D1ED-7E38B72F806D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96306" y="685800"/>
            <a:ext cx="5169507" cy="2743200"/>
          </a:xfrm>
          <a:prstGeom prst="rect">
            <a:avLst/>
          </a:prstGeom>
        </p:spPr>
        <p:txBody>
          <a:bodyPr spcFirstLastPara="1" wrap="square" lIns="121875" tIns="0" rIns="121875" bIns="118872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4800"/>
              <a:buNone/>
              <a:defRPr sz="7200" b="1" baseline="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rPr lang="en-US"/>
              <a:t>Section title</a:t>
            </a:r>
            <a:endParaRPr/>
          </a:p>
        </p:txBody>
      </p:sp>
      <p:sp>
        <p:nvSpPr>
          <p:cNvPr id="5" name="Google Shape;11;p2">
            <a:extLst>
              <a:ext uri="{FF2B5EF4-FFF2-40B4-BE49-F238E27FC236}">
                <a16:creationId xmlns:a16="http://schemas.microsoft.com/office/drawing/2014/main" id="{2417ADFA-26EE-2D61-5C78-37F47B87B3DF}"/>
              </a:ext>
            </a:extLst>
          </p:cNvPr>
          <p:cNvSpPr txBox="1">
            <a:spLocks noGrp="1"/>
          </p:cNvSpPr>
          <p:nvPr>
            <p:ph type="subTitle" idx="1" hasCustomPrompt="1"/>
          </p:nvPr>
        </p:nvSpPr>
        <p:spPr>
          <a:xfrm>
            <a:off x="7716254" y="4576264"/>
            <a:ext cx="3555746" cy="2182100"/>
          </a:xfrm>
          <a:prstGeom prst="rect">
            <a:avLst/>
          </a:prstGeom>
        </p:spPr>
        <p:txBody>
          <a:bodyPr spcFirstLastPara="1" wrap="square" lIns="121875" tIns="121875" rIns="121875" bIns="121875" anchor="b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14000" b="1" baseline="0">
                <a:solidFill>
                  <a:schemeClr val="tx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>
            <a:r>
              <a:rPr lang="en-US"/>
              <a:t>02</a:t>
            </a:r>
            <a:endParaRPr/>
          </a:p>
        </p:txBody>
      </p:sp>
      <p:sp>
        <p:nvSpPr>
          <p:cNvPr id="6" name="Google Shape;22;p5">
            <a:extLst>
              <a:ext uri="{FF2B5EF4-FFF2-40B4-BE49-F238E27FC236}">
                <a16:creationId xmlns:a16="http://schemas.microsoft.com/office/drawing/2014/main" id="{5D2ED69F-A609-2E2E-CAA2-E12E0E51E3AD}"/>
              </a:ext>
            </a:extLst>
          </p:cNvPr>
          <p:cNvSpPr txBox="1">
            <a:spLocks noGrp="1"/>
          </p:cNvSpPr>
          <p:nvPr>
            <p:ph type="body" idx="13" hasCustomPrompt="1"/>
          </p:nvPr>
        </p:nvSpPr>
        <p:spPr>
          <a:xfrm>
            <a:off x="696306" y="4726185"/>
            <a:ext cx="5169507" cy="551667"/>
          </a:xfrm>
          <a:prstGeom prst="rect">
            <a:avLst/>
          </a:prstGeom>
        </p:spPr>
        <p:txBody>
          <a:bodyPr spcFirstLastPara="1" wrap="square" lIns="118872" tIns="118872" rIns="118872" bIns="118872" anchor="t" anchorCtr="0">
            <a:noAutofit/>
          </a:bodyPr>
          <a:lstStyle>
            <a:lvl1pPr marL="0" lvl="0" indent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sz="1800" b="1" baseline="0">
                <a:solidFill>
                  <a:schemeClr val="tx1"/>
                </a:solidFill>
              </a:defRPr>
            </a:lvl1pPr>
            <a:lvl2pPr marL="914400" lvl="1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pPr lvl="0"/>
            <a:r>
              <a:rPr lang="en-US" err="1"/>
              <a:t>Subheader</a:t>
            </a:r>
            <a:r>
              <a:rPr lang="en-US"/>
              <a:t> if appropriate</a:t>
            </a:r>
          </a:p>
          <a:p>
            <a:pPr lvl="0"/>
            <a:endParaRPr lang="en-US"/>
          </a:p>
        </p:txBody>
      </p:sp>
      <p:sp>
        <p:nvSpPr>
          <p:cNvPr id="10" name="Google Shape;15;p3">
            <a:extLst>
              <a:ext uri="{FF2B5EF4-FFF2-40B4-BE49-F238E27FC236}">
                <a16:creationId xmlns:a16="http://schemas.microsoft.com/office/drawing/2014/main" id="{0CC0DF0C-670C-C1EE-4930-53828D4E75B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636610" y="6217622"/>
            <a:ext cx="457200" cy="524700"/>
          </a:xfrm>
          <a:prstGeom prst="rect">
            <a:avLst/>
          </a:prstGeom>
        </p:spPr>
        <p:txBody>
          <a:bodyPr spcFirstLastPara="1" wrap="square" lIns="121875" tIns="121875" rIns="121875" bIns="121875" anchor="ctr" anchorCtr="0">
            <a:noAutofit/>
          </a:bodyPr>
          <a:lstStyle>
            <a:lvl1pPr lvl="0" algn="ctr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7" name="Google Shape;85;p15">
            <a:extLst>
              <a:ext uri="{FF2B5EF4-FFF2-40B4-BE49-F238E27FC236}">
                <a16:creationId xmlns:a16="http://schemas.microsoft.com/office/drawing/2014/main" id="{9EAE607C-548F-6268-BF13-5FB323BA11C3}"/>
              </a:ext>
            </a:extLst>
          </p:cNvPr>
          <p:cNvPicPr preferRelativeResize="0"/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634134" y="124605"/>
            <a:ext cx="454578" cy="490095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22;p5">
            <a:extLst>
              <a:ext uri="{FF2B5EF4-FFF2-40B4-BE49-F238E27FC236}">
                <a16:creationId xmlns:a16="http://schemas.microsoft.com/office/drawing/2014/main" id="{57CD7F4A-2A5D-8EC4-307D-3C1CB0571A4B}"/>
              </a:ext>
            </a:extLst>
          </p:cNvPr>
          <p:cNvSpPr txBox="1">
            <a:spLocks noGrp="1"/>
          </p:cNvSpPr>
          <p:nvPr>
            <p:ph type="body" idx="15" hasCustomPrompt="1"/>
          </p:nvPr>
        </p:nvSpPr>
        <p:spPr>
          <a:xfrm>
            <a:off x="696306" y="5287239"/>
            <a:ext cx="5169507" cy="896112"/>
          </a:xfrm>
          <a:prstGeom prst="rect">
            <a:avLst/>
          </a:prstGeom>
        </p:spPr>
        <p:txBody>
          <a:bodyPr spcFirstLastPara="1" wrap="square" lIns="118872" tIns="118872" rIns="118872" bIns="118872" anchor="t" anchorCtr="0">
            <a:noAutofit/>
          </a:bodyPr>
          <a:lstStyle>
            <a:lvl1pPr marL="0" lvl="0" indent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sz="1200" baseline="0">
                <a:solidFill>
                  <a:srgbClr val="222222"/>
                </a:solidFill>
              </a:defRPr>
            </a:lvl1pPr>
            <a:lvl2pPr marL="914400" lvl="1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Cras </a:t>
            </a:r>
            <a:r>
              <a:rPr lang="en-US" err="1"/>
              <a:t>quis</a:t>
            </a:r>
            <a:r>
              <a:rPr lang="en-US"/>
              <a:t> dui est. </a:t>
            </a:r>
            <a:r>
              <a:rPr lang="en-US" err="1"/>
              <a:t>Nullam</a:t>
            </a:r>
            <a:r>
              <a:rPr lang="en-US"/>
              <a:t> </a:t>
            </a:r>
            <a:r>
              <a:rPr lang="en-US" err="1"/>
              <a:t>quis</a:t>
            </a:r>
            <a:r>
              <a:rPr lang="en-US"/>
              <a:t> </a:t>
            </a:r>
            <a:r>
              <a:rPr lang="en-US" err="1"/>
              <a:t>sapien</a:t>
            </a:r>
            <a:r>
              <a:rPr lang="en-US"/>
              <a:t> ac </a:t>
            </a:r>
            <a:r>
              <a:rPr lang="en-US" err="1"/>
              <a:t>urna</a:t>
            </a:r>
            <a:r>
              <a:rPr lang="en-US"/>
              <a:t> </a:t>
            </a:r>
            <a:r>
              <a:rPr lang="en-US" err="1"/>
              <a:t>molestie</a:t>
            </a:r>
            <a:r>
              <a:rPr lang="en-US"/>
              <a:t> </a:t>
            </a:r>
            <a:r>
              <a:rPr lang="en-US" err="1"/>
              <a:t>facilisis</a:t>
            </a:r>
            <a:r>
              <a:rPr lang="en-US"/>
              <a:t>. Donec </a:t>
            </a:r>
            <a:r>
              <a:rPr lang="en-US" err="1"/>
              <a:t>eu</a:t>
            </a:r>
            <a:r>
              <a:rPr lang="en-US"/>
              <a:t> </a:t>
            </a:r>
            <a:r>
              <a:rPr lang="en-US" err="1"/>
              <a:t>ultricies</a:t>
            </a:r>
            <a:r>
              <a:rPr lang="en-US"/>
              <a:t> est. </a:t>
            </a:r>
            <a:r>
              <a:rPr lang="en-US" err="1"/>
              <a:t>Quisque</a:t>
            </a:r>
            <a:r>
              <a:rPr lang="en-US"/>
              <a:t> </a:t>
            </a:r>
            <a:r>
              <a:rPr lang="en-US" err="1"/>
              <a:t>dapibus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libero vel </a:t>
            </a:r>
            <a:r>
              <a:rPr lang="en-US" err="1"/>
              <a:t>posuere</a:t>
            </a:r>
            <a:r>
              <a:rPr lang="en-US"/>
              <a:t>. </a:t>
            </a:r>
            <a:r>
              <a:rPr lang="en-US" err="1"/>
              <a:t>Nulla</a:t>
            </a:r>
            <a:r>
              <a:rPr lang="en-US"/>
              <a:t> </a:t>
            </a:r>
            <a:r>
              <a:rPr lang="en-US" err="1"/>
              <a:t>egestas</a:t>
            </a:r>
            <a:r>
              <a:rPr lang="en-US"/>
              <a:t> </a:t>
            </a:r>
            <a:r>
              <a:rPr lang="en-US" err="1"/>
              <a:t>sem</a:t>
            </a:r>
            <a:r>
              <a:rPr lang="en-US"/>
              <a:t> at </a:t>
            </a:r>
            <a:r>
              <a:rPr lang="en-US" err="1"/>
              <a:t>venenatis</a:t>
            </a:r>
            <a:r>
              <a:rPr lang="en-US"/>
              <a:t>.</a:t>
            </a:r>
          </a:p>
        </p:txBody>
      </p:sp>
      <p:sp>
        <p:nvSpPr>
          <p:cNvPr id="15" name="Text Placeholder 24">
            <a:extLst>
              <a:ext uri="{FF2B5EF4-FFF2-40B4-BE49-F238E27FC236}">
                <a16:creationId xmlns:a16="http://schemas.microsoft.com/office/drawing/2014/main" id="{19706AF8-3A59-1006-2E78-550C51EF86A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5400000">
            <a:off x="9429219" y="3141070"/>
            <a:ext cx="4863615" cy="431485"/>
          </a:xfrm>
          <a:prstGeom prst="rect">
            <a:avLst/>
          </a:prstGeom>
        </p:spPr>
        <p:txBody>
          <a:bodyPr lIns="118872" tIns="118872" rIns="118872" bIns="118872" anchor="ctr">
            <a:noAutofit/>
          </a:bodyPr>
          <a:lstStyle>
            <a:lvl1pPr marL="0" indent="0" algn="ctr">
              <a:lnSpc>
                <a:spcPct val="114000"/>
              </a:lnSpc>
              <a:spcBef>
                <a:spcPts val="0"/>
              </a:spcBef>
              <a:buNone/>
              <a:defRPr sz="800" b="1" spc="20" baseline="0">
                <a:solidFill>
                  <a:srgbClr val="222222"/>
                </a:solidFill>
              </a:defRPr>
            </a:lvl1pPr>
            <a:lvl2pPr marL="565150" indent="0">
              <a:buNone/>
              <a:defRPr sz="900"/>
            </a:lvl2pPr>
            <a:lvl3pPr marL="1022350" indent="0">
              <a:buNone/>
              <a:defRPr sz="900"/>
            </a:lvl3pPr>
            <a:lvl4pPr marL="1479550" indent="0">
              <a:buNone/>
              <a:defRPr sz="900"/>
            </a:lvl4pPr>
            <a:lvl5pPr marL="1936750" indent="0">
              <a:buNone/>
              <a:defRPr sz="900"/>
            </a:lvl5pPr>
          </a:lstStyle>
          <a:p>
            <a:pPr lvl="0"/>
            <a:r>
              <a:rPr lang="en-US"/>
              <a:t>TITLE OF PRESENTATION      |      SECTION NAME</a:t>
            </a:r>
          </a:p>
        </p:txBody>
      </p:sp>
    </p:spTree>
    <p:extLst>
      <p:ext uri="{BB962C8B-B14F-4D97-AF65-F5344CB8AC3E}">
        <p14:creationId xmlns:p14="http://schemas.microsoft.com/office/powerpoint/2010/main" val="29152597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-only Slide,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1;p5">
            <a:extLst>
              <a:ext uri="{FF2B5EF4-FFF2-40B4-BE49-F238E27FC236}">
                <a16:creationId xmlns:a16="http://schemas.microsoft.com/office/drawing/2014/main" id="{0F01F12A-A4FF-2C22-E6C3-60102D03823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95362" y="1002264"/>
            <a:ext cx="8013221" cy="1719072"/>
          </a:xfrm>
          <a:prstGeom prst="rect">
            <a:avLst/>
          </a:prstGeom>
        </p:spPr>
        <p:txBody>
          <a:bodyPr spcFirstLastPara="1" wrap="square" lIns="118872" tIns="0" rIns="118872" bIns="118872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tabLst/>
              <a:defRPr sz="5000" b="1" baseline="0">
                <a:latin typeface="Georgia" panose="02040502050405020303" pitchFamily="18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r>
              <a:rPr lang="en-US"/>
              <a:t>Click to edit title lorem ipsum dolor </a:t>
            </a:r>
          </a:p>
        </p:txBody>
      </p:sp>
      <p:sp>
        <p:nvSpPr>
          <p:cNvPr id="3" name="Google Shape;23;p5">
            <a:extLst>
              <a:ext uri="{FF2B5EF4-FFF2-40B4-BE49-F238E27FC236}">
                <a16:creationId xmlns:a16="http://schemas.microsoft.com/office/drawing/2014/main" id="{EF784221-562F-BFE5-08A7-9B888676CEE1}"/>
              </a:ext>
            </a:extLst>
          </p:cNvPr>
          <p:cNvSpPr txBox="1">
            <a:spLocks noGrp="1"/>
          </p:cNvSpPr>
          <p:nvPr>
            <p:ph type="body" idx="2" hasCustomPrompt="1"/>
          </p:nvPr>
        </p:nvSpPr>
        <p:spPr>
          <a:xfrm>
            <a:off x="6335106" y="3908937"/>
            <a:ext cx="4712307" cy="2263263"/>
          </a:xfrm>
          <a:prstGeom prst="rect">
            <a:avLst/>
          </a:prstGeom>
        </p:spPr>
        <p:txBody>
          <a:bodyPr spcFirstLastPara="1" wrap="square" lIns="118872" tIns="118872" rIns="118872" bIns="118872" anchor="t" anchorCtr="0">
            <a:noAutofit/>
          </a:bodyPr>
          <a:lstStyle>
            <a:lvl1pPr marL="285750" lvl="0" indent="-28575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120000"/>
              <a:buFont typeface="Arial" panose="020B0604020202020204" pitchFamily="34" charset="0"/>
              <a:buChar char="•"/>
              <a:defRPr sz="1800" baseline="0">
                <a:solidFill>
                  <a:schemeClr val="tx1"/>
                </a:solidFill>
              </a:defRPr>
            </a:lvl1pPr>
            <a:lvl2pPr marL="914400" lvl="1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Cras </a:t>
            </a:r>
            <a:r>
              <a:rPr lang="en-US" err="1"/>
              <a:t>quis</a:t>
            </a:r>
            <a:r>
              <a:rPr lang="en-US"/>
              <a:t> dui est. </a:t>
            </a:r>
          </a:p>
          <a:p>
            <a:pPr lvl="0"/>
            <a:r>
              <a:rPr lang="en-US" err="1"/>
              <a:t>Nullam</a:t>
            </a:r>
            <a:r>
              <a:rPr lang="en-US"/>
              <a:t> </a:t>
            </a:r>
            <a:r>
              <a:rPr lang="en-US" err="1"/>
              <a:t>quis</a:t>
            </a:r>
            <a:r>
              <a:rPr lang="en-US"/>
              <a:t> </a:t>
            </a:r>
            <a:r>
              <a:rPr lang="en-US" err="1"/>
              <a:t>sapien</a:t>
            </a:r>
            <a:r>
              <a:rPr lang="en-US"/>
              <a:t> ac </a:t>
            </a:r>
            <a:r>
              <a:rPr lang="en-US" err="1"/>
              <a:t>urna</a:t>
            </a:r>
            <a:r>
              <a:rPr lang="en-US"/>
              <a:t> </a:t>
            </a:r>
            <a:r>
              <a:rPr lang="en-US" err="1"/>
              <a:t>molestie</a:t>
            </a:r>
            <a:r>
              <a:rPr lang="en-US"/>
              <a:t> </a:t>
            </a:r>
            <a:r>
              <a:rPr lang="en-US" err="1"/>
              <a:t>facilisis</a:t>
            </a:r>
            <a:r>
              <a:rPr lang="en-US"/>
              <a:t>. Donec </a:t>
            </a:r>
            <a:r>
              <a:rPr lang="en-US" err="1"/>
              <a:t>eu</a:t>
            </a:r>
            <a:r>
              <a:rPr lang="en-US"/>
              <a:t> </a:t>
            </a:r>
            <a:r>
              <a:rPr lang="en-US" err="1"/>
              <a:t>ultricies</a:t>
            </a:r>
            <a:r>
              <a:rPr lang="en-US"/>
              <a:t> est. </a:t>
            </a:r>
          </a:p>
          <a:p>
            <a:pPr lvl="0"/>
            <a:r>
              <a:rPr lang="en-US" err="1"/>
              <a:t>Quisque</a:t>
            </a:r>
            <a:r>
              <a:rPr lang="en-US"/>
              <a:t> </a:t>
            </a:r>
            <a:r>
              <a:rPr lang="en-US" err="1"/>
              <a:t>dapibus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libero vel </a:t>
            </a:r>
            <a:r>
              <a:rPr lang="en-US" err="1"/>
              <a:t>posuere</a:t>
            </a:r>
            <a:r>
              <a:rPr lang="en-US"/>
              <a:t>.</a:t>
            </a:r>
          </a:p>
        </p:txBody>
      </p:sp>
      <p:sp>
        <p:nvSpPr>
          <p:cNvPr id="5" name="Google Shape;22;p5">
            <a:extLst>
              <a:ext uri="{FF2B5EF4-FFF2-40B4-BE49-F238E27FC236}">
                <a16:creationId xmlns:a16="http://schemas.microsoft.com/office/drawing/2014/main" id="{582C3882-6C4C-0E7F-BBAD-5A4BABBED042}"/>
              </a:ext>
            </a:extLst>
          </p:cNvPr>
          <p:cNvSpPr txBox="1">
            <a:spLocks noGrp="1"/>
          </p:cNvSpPr>
          <p:nvPr>
            <p:ph type="body" idx="1" hasCustomPrompt="1"/>
          </p:nvPr>
        </p:nvSpPr>
        <p:spPr>
          <a:xfrm>
            <a:off x="696306" y="3041209"/>
            <a:ext cx="4712307" cy="3130991"/>
          </a:xfrm>
          <a:prstGeom prst="rect">
            <a:avLst/>
          </a:prstGeom>
        </p:spPr>
        <p:txBody>
          <a:bodyPr spcFirstLastPara="1" wrap="square" lIns="118872" tIns="118872" rIns="118872" bIns="118872" anchor="t" anchorCtr="0">
            <a:noAutofit/>
          </a:bodyPr>
          <a:lstStyle>
            <a:lvl1pPr marL="0" lvl="0" indent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sz="1800" baseline="0">
                <a:solidFill>
                  <a:srgbClr val="222222"/>
                </a:solidFill>
              </a:defRPr>
            </a:lvl1pPr>
            <a:lvl2pPr marL="914400" lvl="1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Cras </a:t>
            </a:r>
            <a:r>
              <a:rPr lang="en-US" err="1"/>
              <a:t>quis</a:t>
            </a:r>
            <a:r>
              <a:rPr lang="en-US"/>
              <a:t> dui est. </a:t>
            </a:r>
            <a:r>
              <a:rPr lang="en-US" err="1"/>
              <a:t>Nullam</a:t>
            </a:r>
            <a:r>
              <a:rPr lang="en-US"/>
              <a:t> </a:t>
            </a:r>
            <a:r>
              <a:rPr lang="en-US" err="1"/>
              <a:t>quis</a:t>
            </a:r>
            <a:r>
              <a:rPr lang="en-US"/>
              <a:t> </a:t>
            </a:r>
            <a:r>
              <a:rPr lang="en-US" err="1"/>
              <a:t>sapien</a:t>
            </a:r>
            <a:r>
              <a:rPr lang="en-US"/>
              <a:t> ac </a:t>
            </a:r>
            <a:r>
              <a:rPr lang="en-US" err="1"/>
              <a:t>urna</a:t>
            </a:r>
            <a:r>
              <a:rPr lang="en-US"/>
              <a:t> </a:t>
            </a:r>
            <a:r>
              <a:rPr lang="en-US" err="1"/>
              <a:t>molestie</a:t>
            </a:r>
            <a:r>
              <a:rPr lang="en-US"/>
              <a:t> </a:t>
            </a:r>
            <a:r>
              <a:rPr lang="en-US" err="1"/>
              <a:t>facilisis</a:t>
            </a:r>
            <a:r>
              <a:rPr lang="en-US"/>
              <a:t>. Donec </a:t>
            </a:r>
            <a:r>
              <a:rPr lang="en-US" err="1"/>
              <a:t>eu</a:t>
            </a:r>
            <a:r>
              <a:rPr lang="en-US"/>
              <a:t> </a:t>
            </a:r>
            <a:r>
              <a:rPr lang="en-US" err="1"/>
              <a:t>ultricies</a:t>
            </a:r>
            <a:r>
              <a:rPr lang="en-US"/>
              <a:t> est. </a:t>
            </a:r>
            <a:r>
              <a:rPr lang="en-US" err="1"/>
              <a:t>Quisque</a:t>
            </a:r>
            <a:r>
              <a:rPr lang="en-US"/>
              <a:t> </a:t>
            </a:r>
            <a:r>
              <a:rPr lang="en-US" err="1"/>
              <a:t>dapibus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libero vel </a:t>
            </a:r>
            <a:r>
              <a:rPr lang="en-US" err="1"/>
              <a:t>posuere</a:t>
            </a:r>
            <a:r>
              <a:rPr lang="en-US"/>
              <a:t>. </a:t>
            </a:r>
            <a:r>
              <a:rPr lang="en-US" err="1"/>
              <a:t>Nulla</a:t>
            </a:r>
            <a:r>
              <a:rPr lang="en-US"/>
              <a:t> </a:t>
            </a:r>
            <a:r>
              <a:rPr lang="en-US" err="1"/>
              <a:t>egestas</a:t>
            </a:r>
            <a:r>
              <a:rPr lang="en-US"/>
              <a:t> </a:t>
            </a:r>
            <a:r>
              <a:rPr lang="en-US" err="1"/>
              <a:t>sem</a:t>
            </a:r>
            <a:r>
              <a:rPr lang="en-US"/>
              <a:t> at </a:t>
            </a:r>
            <a:r>
              <a:rPr lang="en-US" err="1"/>
              <a:t>venenatis</a:t>
            </a:r>
            <a:r>
              <a:rPr lang="en-US"/>
              <a:t> </a:t>
            </a:r>
            <a:r>
              <a:rPr lang="en-US" err="1"/>
              <a:t>egestas</a:t>
            </a:r>
            <a:r>
              <a:rPr lang="en-US"/>
              <a:t>. Maecenas a </a:t>
            </a:r>
            <a:r>
              <a:rPr lang="en-US" err="1"/>
              <a:t>egestas</a:t>
            </a:r>
            <a:r>
              <a:rPr lang="en-US"/>
              <a:t> </a:t>
            </a:r>
            <a:r>
              <a:rPr lang="en-US" err="1"/>
              <a:t>augue</a:t>
            </a:r>
            <a:r>
              <a:rPr lang="en-US"/>
              <a:t>, a vestibulum </a:t>
            </a:r>
            <a:r>
              <a:rPr lang="en-US" err="1"/>
              <a:t>purus</a:t>
            </a:r>
            <a:r>
              <a:rPr lang="en-US"/>
              <a:t>.</a:t>
            </a:r>
          </a:p>
        </p:txBody>
      </p:sp>
      <p:sp>
        <p:nvSpPr>
          <p:cNvPr id="6" name="Text Placeholder 24">
            <a:extLst>
              <a:ext uri="{FF2B5EF4-FFF2-40B4-BE49-F238E27FC236}">
                <a16:creationId xmlns:a16="http://schemas.microsoft.com/office/drawing/2014/main" id="{41F1AEF6-9721-AEC2-7B29-01356C151D2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95363" y="454968"/>
            <a:ext cx="4724401" cy="311199"/>
          </a:xfrm>
          <a:prstGeom prst="rect">
            <a:avLst/>
          </a:prstGeom>
        </p:spPr>
        <p:txBody>
          <a:bodyPr lIns="118872" tIns="118872" rIns="118872" bIns="118872"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000" b="1" spc="20" baseline="0">
                <a:solidFill>
                  <a:srgbClr val="222222"/>
                </a:solidFill>
              </a:defRPr>
            </a:lvl1pPr>
            <a:lvl2pPr marL="565150" indent="0">
              <a:buNone/>
              <a:defRPr sz="900"/>
            </a:lvl2pPr>
            <a:lvl3pPr marL="1022350" indent="0">
              <a:buNone/>
              <a:defRPr sz="900"/>
            </a:lvl3pPr>
            <a:lvl4pPr marL="1479550" indent="0">
              <a:buNone/>
              <a:defRPr sz="900"/>
            </a:lvl4pPr>
            <a:lvl5pPr marL="1936750" indent="0">
              <a:buNone/>
              <a:defRPr sz="900"/>
            </a:lvl5pPr>
          </a:lstStyle>
          <a:p>
            <a:pPr lvl="0"/>
            <a:r>
              <a:rPr lang="en-US"/>
              <a:t>PRE-HEADING IF APPROPRIATE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9218C221-62A4-8F00-D701-3078DDEAFD5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335105" y="3034755"/>
            <a:ext cx="4712307" cy="638085"/>
          </a:xfrm>
          <a:prstGeom prst="rect">
            <a:avLst/>
          </a:prstGeom>
        </p:spPr>
        <p:txBody>
          <a:bodyPr lIns="118872" tIns="118872" rIns="118872" bIns="118872"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800" b="1" baseline="0">
                <a:solidFill>
                  <a:schemeClr val="tx1"/>
                </a:solidFill>
              </a:defRPr>
            </a:lvl1pPr>
            <a:lvl2pPr marL="565150" indent="0">
              <a:buNone/>
              <a:defRPr sz="1600">
                <a:solidFill>
                  <a:schemeClr val="tx1"/>
                </a:solidFill>
              </a:defRPr>
            </a:lvl2pPr>
            <a:lvl3pPr marL="1022350" indent="0">
              <a:buNone/>
              <a:defRPr sz="1600">
                <a:solidFill>
                  <a:schemeClr val="tx1"/>
                </a:solidFill>
              </a:defRPr>
            </a:lvl3pPr>
            <a:lvl4pPr marL="1479550" indent="0">
              <a:buNone/>
              <a:defRPr sz="1600">
                <a:solidFill>
                  <a:schemeClr val="tx1"/>
                </a:solidFill>
              </a:defRPr>
            </a:lvl4pPr>
            <a:lvl5pPr marL="1936750" indent="0">
              <a:buNone/>
              <a:defRPr sz="16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lorem ipsum dolor sit </a:t>
            </a:r>
            <a:r>
              <a:rPr lang="en-US" err="1"/>
              <a:t>amet</a:t>
            </a:r>
            <a:endParaRPr lang="en-US"/>
          </a:p>
        </p:txBody>
      </p:sp>
      <p:pic>
        <p:nvPicPr>
          <p:cNvPr id="9" name="Google Shape;85;p15">
            <a:extLst>
              <a:ext uri="{FF2B5EF4-FFF2-40B4-BE49-F238E27FC236}">
                <a16:creationId xmlns:a16="http://schemas.microsoft.com/office/drawing/2014/main" id="{CAADD055-525A-30B0-A500-32352534CB2C}"/>
              </a:ext>
            </a:extLst>
          </p:cNvPr>
          <p:cNvPicPr preferRelativeResize="0"/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634134" y="124605"/>
            <a:ext cx="454578" cy="490095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5;p3">
            <a:extLst>
              <a:ext uri="{FF2B5EF4-FFF2-40B4-BE49-F238E27FC236}">
                <a16:creationId xmlns:a16="http://schemas.microsoft.com/office/drawing/2014/main" id="{19B9F4DA-4F2C-7190-A97F-3AD5479570A2}"/>
              </a:ext>
            </a:extLst>
          </p:cNvPr>
          <p:cNvSpPr txBox="1">
            <a:spLocks noGrp="1"/>
          </p:cNvSpPr>
          <p:nvPr>
            <p:ph type="sldNum" idx="13"/>
          </p:nvPr>
        </p:nvSpPr>
        <p:spPr>
          <a:xfrm>
            <a:off x="11634134" y="6217622"/>
            <a:ext cx="457200" cy="524700"/>
          </a:xfrm>
          <a:prstGeom prst="rect">
            <a:avLst/>
          </a:prstGeom>
        </p:spPr>
        <p:txBody>
          <a:bodyPr spcFirstLastPara="1" wrap="square" lIns="121875" tIns="121875" rIns="121875" bIns="121875" anchor="ctr" anchorCtr="0">
            <a:noAutofit/>
          </a:bodyPr>
          <a:lstStyle>
            <a:lvl1pPr lvl="0" algn="ctr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4" name="Text Placeholder 24">
            <a:extLst>
              <a:ext uri="{FF2B5EF4-FFF2-40B4-BE49-F238E27FC236}">
                <a16:creationId xmlns:a16="http://schemas.microsoft.com/office/drawing/2014/main" id="{D4A19D8D-560B-19A3-02B1-C75D1FBEC98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5400000">
            <a:off x="9429219" y="3141070"/>
            <a:ext cx="4863615" cy="431485"/>
          </a:xfrm>
          <a:prstGeom prst="rect">
            <a:avLst/>
          </a:prstGeom>
        </p:spPr>
        <p:txBody>
          <a:bodyPr lIns="118872" tIns="118872" rIns="118872" bIns="118872" anchor="ctr">
            <a:noAutofit/>
          </a:bodyPr>
          <a:lstStyle>
            <a:lvl1pPr marL="0" indent="0" algn="ctr">
              <a:lnSpc>
                <a:spcPct val="114000"/>
              </a:lnSpc>
              <a:spcBef>
                <a:spcPts val="0"/>
              </a:spcBef>
              <a:buNone/>
              <a:defRPr sz="800" b="1" spc="20" baseline="0">
                <a:solidFill>
                  <a:srgbClr val="222222"/>
                </a:solidFill>
              </a:defRPr>
            </a:lvl1pPr>
            <a:lvl2pPr marL="565150" indent="0">
              <a:buNone/>
              <a:defRPr sz="900"/>
            </a:lvl2pPr>
            <a:lvl3pPr marL="1022350" indent="0">
              <a:buNone/>
              <a:defRPr sz="900"/>
            </a:lvl3pPr>
            <a:lvl4pPr marL="1479550" indent="0">
              <a:buNone/>
              <a:defRPr sz="900"/>
            </a:lvl4pPr>
            <a:lvl5pPr marL="1936750" indent="0">
              <a:buNone/>
              <a:defRPr sz="900"/>
            </a:lvl5pPr>
          </a:lstStyle>
          <a:p>
            <a:pPr lvl="0"/>
            <a:r>
              <a:rPr lang="en-US"/>
              <a:t>TITLE OF PRESENTATION      |      SECTION NAME</a:t>
            </a:r>
          </a:p>
        </p:txBody>
      </p:sp>
    </p:spTree>
    <p:extLst>
      <p:ext uri="{BB962C8B-B14F-4D97-AF65-F5344CB8AC3E}">
        <p14:creationId xmlns:p14="http://schemas.microsoft.com/office/powerpoint/2010/main" val="2087375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-only Slide,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1;p5">
            <a:extLst>
              <a:ext uri="{FF2B5EF4-FFF2-40B4-BE49-F238E27FC236}">
                <a16:creationId xmlns:a16="http://schemas.microsoft.com/office/drawing/2014/main" id="{0F01F12A-A4FF-2C22-E6C3-60102D03823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95363" y="1002264"/>
            <a:ext cx="4712307" cy="2642616"/>
          </a:xfrm>
          <a:prstGeom prst="rect">
            <a:avLst/>
          </a:prstGeom>
        </p:spPr>
        <p:txBody>
          <a:bodyPr spcFirstLastPara="1" wrap="square" lIns="118872" tIns="0" rIns="118872" bIns="118872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tabLst/>
              <a:defRPr sz="5000" b="1" baseline="0">
                <a:latin typeface="Georgia" panose="02040502050405020303" pitchFamily="18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r>
              <a:rPr lang="en-US"/>
              <a:t>Click to edit title lorem ipsum dolor </a:t>
            </a:r>
          </a:p>
        </p:txBody>
      </p:sp>
      <p:sp>
        <p:nvSpPr>
          <p:cNvPr id="5" name="Google Shape;22;p5">
            <a:extLst>
              <a:ext uri="{FF2B5EF4-FFF2-40B4-BE49-F238E27FC236}">
                <a16:creationId xmlns:a16="http://schemas.microsoft.com/office/drawing/2014/main" id="{582C3882-6C4C-0E7F-BBAD-5A4BABBED042}"/>
              </a:ext>
            </a:extLst>
          </p:cNvPr>
          <p:cNvSpPr txBox="1">
            <a:spLocks noGrp="1"/>
          </p:cNvSpPr>
          <p:nvPr>
            <p:ph type="body" idx="1" hasCustomPrompt="1"/>
          </p:nvPr>
        </p:nvSpPr>
        <p:spPr>
          <a:xfrm>
            <a:off x="6336693" y="2823440"/>
            <a:ext cx="4712307" cy="3130991"/>
          </a:xfrm>
          <a:prstGeom prst="rect">
            <a:avLst/>
          </a:prstGeom>
        </p:spPr>
        <p:txBody>
          <a:bodyPr spcFirstLastPara="1" wrap="square" lIns="118872" tIns="118872" rIns="118872" bIns="118872" anchor="t" anchorCtr="0">
            <a:noAutofit/>
          </a:bodyPr>
          <a:lstStyle>
            <a:lvl1pPr marL="0" lvl="0" indent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sz="1800" baseline="0">
                <a:solidFill>
                  <a:srgbClr val="222222"/>
                </a:solidFill>
              </a:defRPr>
            </a:lvl1pPr>
            <a:lvl2pPr marL="914400" lvl="1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Cras </a:t>
            </a:r>
            <a:r>
              <a:rPr lang="en-US" err="1"/>
              <a:t>quis</a:t>
            </a:r>
            <a:r>
              <a:rPr lang="en-US"/>
              <a:t> dui est. </a:t>
            </a:r>
            <a:r>
              <a:rPr lang="en-US" err="1"/>
              <a:t>Nullam</a:t>
            </a:r>
            <a:r>
              <a:rPr lang="en-US"/>
              <a:t> </a:t>
            </a:r>
            <a:r>
              <a:rPr lang="en-US" err="1"/>
              <a:t>quis</a:t>
            </a:r>
            <a:r>
              <a:rPr lang="en-US"/>
              <a:t> </a:t>
            </a:r>
            <a:r>
              <a:rPr lang="en-US" err="1"/>
              <a:t>sapien</a:t>
            </a:r>
            <a:r>
              <a:rPr lang="en-US"/>
              <a:t> ac </a:t>
            </a:r>
            <a:r>
              <a:rPr lang="en-US" err="1"/>
              <a:t>urna</a:t>
            </a:r>
            <a:r>
              <a:rPr lang="en-US"/>
              <a:t> </a:t>
            </a:r>
            <a:r>
              <a:rPr lang="en-US" err="1"/>
              <a:t>molestie</a:t>
            </a:r>
            <a:r>
              <a:rPr lang="en-US"/>
              <a:t> </a:t>
            </a:r>
            <a:r>
              <a:rPr lang="en-US" err="1"/>
              <a:t>facilisis</a:t>
            </a:r>
            <a:r>
              <a:rPr lang="en-US"/>
              <a:t>. Donec </a:t>
            </a:r>
            <a:r>
              <a:rPr lang="en-US" err="1"/>
              <a:t>eu</a:t>
            </a:r>
            <a:r>
              <a:rPr lang="en-US"/>
              <a:t> </a:t>
            </a:r>
            <a:r>
              <a:rPr lang="en-US" err="1"/>
              <a:t>ultricies</a:t>
            </a:r>
            <a:r>
              <a:rPr lang="en-US"/>
              <a:t> est. </a:t>
            </a:r>
            <a:r>
              <a:rPr lang="en-US" err="1"/>
              <a:t>Quisque</a:t>
            </a:r>
            <a:r>
              <a:rPr lang="en-US"/>
              <a:t> </a:t>
            </a:r>
            <a:r>
              <a:rPr lang="en-US" err="1"/>
              <a:t>dapibus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libero vel </a:t>
            </a:r>
            <a:r>
              <a:rPr lang="en-US" err="1"/>
              <a:t>posuere</a:t>
            </a:r>
            <a:r>
              <a:rPr lang="en-US"/>
              <a:t>. </a:t>
            </a:r>
            <a:r>
              <a:rPr lang="en-US" err="1"/>
              <a:t>Nulla</a:t>
            </a:r>
            <a:r>
              <a:rPr lang="en-US"/>
              <a:t> </a:t>
            </a:r>
            <a:r>
              <a:rPr lang="en-US" err="1"/>
              <a:t>egestas</a:t>
            </a:r>
            <a:r>
              <a:rPr lang="en-US"/>
              <a:t> </a:t>
            </a:r>
            <a:r>
              <a:rPr lang="en-US" err="1"/>
              <a:t>sem</a:t>
            </a:r>
            <a:r>
              <a:rPr lang="en-US"/>
              <a:t> at </a:t>
            </a:r>
            <a:r>
              <a:rPr lang="en-US" err="1"/>
              <a:t>venenatis</a:t>
            </a:r>
            <a:r>
              <a:rPr lang="en-US"/>
              <a:t> </a:t>
            </a:r>
            <a:r>
              <a:rPr lang="en-US" err="1"/>
              <a:t>egestas</a:t>
            </a:r>
            <a:r>
              <a:rPr lang="en-US"/>
              <a:t>. Maecenas a </a:t>
            </a:r>
            <a:r>
              <a:rPr lang="en-US" err="1"/>
              <a:t>egestas</a:t>
            </a:r>
            <a:r>
              <a:rPr lang="en-US"/>
              <a:t> </a:t>
            </a:r>
            <a:r>
              <a:rPr lang="en-US" err="1"/>
              <a:t>augue</a:t>
            </a:r>
            <a:r>
              <a:rPr lang="en-US"/>
              <a:t>, a vestibulum </a:t>
            </a:r>
            <a:r>
              <a:rPr lang="en-US" err="1"/>
              <a:t>purus</a:t>
            </a:r>
            <a:r>
              <a:rPr lang="en-US"/>
              <a:t>.</a:t>
            </a:r>
          </a:p>
        </p:txBody>
      </p:sp>
      <p:sp>
        <p:nvSpPr>
          <p:cNvPr id="6" name="Text Placeholder 24">
            <a:extLst>
              <a:ext uri="{FF2B5EF4-FFF2-40B4-BE49-F238E27FC236}">
                <a16:creationId xmlns:a16="http://schemas.microsoft.com/office/drawing/2014/main" id="{41F1AEF6-9721-AEC2-7B29-01356C151D2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95363" y="454968"/>
            <a:ext cx="4724401" cy="311199"/>
          </a:xfrm>
          <a:prstGeom prst="rect">
            <a:avLst/>
          </a:prstGeom>
        </p:spPr>
        <p:txBody>
          <a:bodyPr lIns="118872" tIns="118872" rIns="118872" bIns="118872"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000" b="1" spc="20" baseline="0">
                <a:solidFill>
                  <a:srgbClr val="222222"/>
                </a:solidFill>
              </a:defRPr>
            </a:lvl1pPr>
            <a:lvl2pPr marL="565150" indent="0">
              <a:buNone/>
              <a:defRPr sz="900"/>
            </a:lvl2pPr>
            <a:lvl3pPr marL="1022350" indent="0">
              <a:buNone/>
              <a:defRPr sz="900"/>
            </a:lvl3pPr>
            <a:lvl4pPr marL="1479550" indent="0">
              <a:buNone/>
              <a:defRPr sz="900"/>
            </a:lvl4pPr>
            <a:lvl5pPr marL="1936750" indent="0">
              <a:buNone/>
              <a:defRPr sz="900"/>
            </a:lvl5pPr>
          </a:lstStyle>
          <a:p>
            <a:pPr lvl="0"/>
            <a:r>
              <a:rPr lang="en-US"/>
              <a:t>PRE-HEADING IF APPROPRIATE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9218C221-62A4-8F00-D701-3078DDEAFD5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335105" y="1993862"/>
            <a:ext cx="4712307" cy="638085"/>
          </a:xfrm>
          <a:prstGeom prst="rect">
            <a:avLst/>
          </a:prstGeom>
        </p:spPr>
        <p:txBody>
          <a:bodyPr lIns="118872" tIns="118872" rIns="118872" bIns="118872"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2200" b="1" baseline="0">
                <a:solidFill>
                  <a:schemeClr val="tx1"/>
                </a:solidFill>
              </a:defRPr>
            </a:lvl1pPr>
            <a:lvl2pPr marL="565150" indent="0">
              <a:buNone/>
              <a:defRPr sz="1600">
                <a:solidFill>
                  <a:schemeClr val="tx1"/>
                </a:solidFill>
              </a:defRPr>
            </a:lvl2pPr>
            <a:lvl3pPr marL="1022350" indent="0">
              <a:buNone/>
              <a:defRPr sz="1600">
                <a:solidFill>
                  <a:schemeClr val="tx1"/>
                </a:solidFill>
              </a:defRPr>
            </a:lvl3pPr>
            <a:lvl4pPr marL="1479550" indent="0">
              <a:buNone/>
              <a:defRPr sz="1600">
                <a:solidFill>
                  <a:schemeClr val="tx1"/>
                </a:solidFill>
              </a:defRPr>
            </a:lvl4pPr>
            <a:lvl5pPr marL="1936750" indent="0">
              <a:buNone/>
              <a:defRPr sz="16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err="1"/>
              <a:t>Subheader</a:t>
            </a:r>
            <a:r>
              <a:rPr lang="en-US"/>
              <a:t> if appropriate</a:t>
            </a:r>
          </a:p>
        </p:txBody>
      </p:sp>
      <p:pic>
        <p:nvPicPr>
          <p:cNvPr id="9" name="Google Shape;85;p15">
            <a:extLst>
              <a:ext uri="{FF2B5EF4-FFF2-40B4-BE49-F238E27FC236}">
                <a16:creationId xmlns:a16="http://schemas.microsoft.com/office/drawing/2014/main" id="{CAADD055-525A-30B0-A500-32352534CB2C}"/>
              </a:ext>
            </a:extLst>
          </p:cNvPr>
          <p:cNvPicPr preferRelativeResize="0"/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634134" y="124605"/>
            <a:ext cx="454578" cy="490095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5;p3">
            <a:extLst>
              <a:ext uri="{FF2B5EF4-FFF2-40B4-BE49-F238E27FC236}">
                <a16:creationId xmlns:a16="http://schemas.microsoft.com/office/drawing/2014/main" id="{D9001C5C-F64C-74BE-B9F1-AB2C1FCF1C7D}"/>
              </a:ext>
            </a:extLst>
          </p:cNvPr>
          <p:cNvSpPr txBox="1">
            <a:spLocks noGrp="1"/>
          </p:cNvSpPr>
          <p:nvPr>
            <p:ph type="sldNum" idx="13"/>
          </p:nvPr>
        </p:nvSpPr>
        <p:spPr>
          <a:xfrm>
            <a:off x="11634134" y="6217622"/>
            <a:ext cx="457200" cy="524700"/>
          </a:xfrm>
          <a:prstGeom prst="rect">
            <a:avLst/>
          </a:prstGeom>
        </p:spPr>
        <p:txBody>
          <a:bodyPr spcFirstLastPara="1" wrap="square" lIns="121875" tIns="121875" rIns="121875" bIns="121875" anchor="ctr" anchorCtr="0">
            <a:noAutofit/>
          </a:bodyPr>
          <a:lstStyle>
            <a:lvl1pPr lvl="0" algn="ctr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5" name="Text Placeholder 24">
            <a:extLst>
              <a:ext uri="{FF2B5EF4-FFF2-40B4-BE49-F238E27FC236}">
                <a16:creationId xmlns:a16="http://schemas.microsoft.com/office/drawing/2014/main" id="{299B8B4F-55B7-85B8-04D4-99E7605119E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5400000">
            <a:off x="9429219" y="3141070"/>
            <a:ext cx="4863615" cy="431485"/>
          </a:xfrm>
          <a:prstGeom prst="rect">
            <a:avLst/>
          </a:prstGeom>
        </p:spPr>
        <p:txBody>
          <a:bodyPr lIns="118872" tIns="118872" rIns="118872" bIns="118872" anchor="ctr">
            <a:noAutofit/>
          </a:bodyPr>
          <a:lstStyle>
            <a:lvl1pPr marL="0" indent="0" algn="ctr">
              <a:lnSpc>
                <a:spcPct val="114000"/>
              </a:lnSpc>
              <a:spcBef>
                <a:spcPts val="0"/>
              </a:spcBef>
              <a:buNone/>
              <a:defRPr sz="800" b="1" spc="20" baseline="0">
                <a:solidFill>
                  <a:srgbClr val="222222"/>
                </a:solidFill>
              </a:defRPr>
            </a:lvl1pPr>
            <a:lvl2pPr marL="565150" indent="0">
              <a:buNone/>
              <a:defRPr sz="900"/>
            </a:lvl2pPr>
            <a:lvl3pPr marL="1022350" indent="0">
              <a:buNone/>
              <a:defRPr sz="900"/>
            </a:lvl3pPr>
            <a:lvl4pPr marL="1479550" indent="0">
              <a:buNone/>
              <a:defRPr sz="900"/>
            </a:lvl4pPr>
            <a:lvl5pPr marL="1936750" indent="0">
              <a:buNone/>
              <a:defRPr sz="900"/>
            </a:lvl5pPr>
          </a:lstStyle>
          <a:p>
            <a:pPr lvl="0"/>
            <a:r>
              <a:rPr lang="en-US"/>
              <a:t>TITLE OF PRESENTATION      |      SECTION NAME</a:t>
            </a:r>
          </a:p>
        </p:txBody>
      </p:sp>
    </p:spTree>
    <p:extLst>
      <p:ext uri="{BB962C8B-B14F-4D97-AF65-F5344CB8AC3E}">
        <p14:creationId xmlns:p14="http://schemas.microsoft.com/office/powerpoint/2010/main" val="9656312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Photo, Two Columns -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27" hasCustomPrompt="1"/>
          </p:nvPr>
        </p:nvSpPr>
        <p:spPr>
          <a:xfrm>
            <a:off x="-13854" y="-9524"/>
            <a:ext cx="5424053" cy="5875057"/>
          </a:xfrm>
          <a:prstGeom prst="rect">
            <a:avLst/>
          </a:prstGeom>
          <a:solidFill>
            <a:schemeClr val="accent6">
              <a:lumMod val="95000"/>
            </a:schemeClr>
          </a:solidFill>
        </p:spPr>
        <p:txBody>
          <a:bodyPr>
            <a:normAutofit/>
          </a:bodyPr>
          <a:lstStyle>
            <a:lvl1pPr>
              <a:defRPr sz="16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/>
              <a:t>Click to add picture</a:t>
            </a:r>
          </a:p>
        </p:txBody>
      </p:sp>
      <p:sp>
        <p:nvSpPr>
          <p:cNvPr id="2" name="Google Shape;37;p9">
            <a:extLst>
              <a:ext uri="{FF2B5EF4-FFF2-40B4-BE49-F238E27FC236}">
                <a16:creationId xmlns:a16="http://schemas.microsoft.com/office/drawing/2014/main" id="{8A3FFEF9-987C-6D3F-BB2A-C3509B76986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323013" y="685800"/>
            <a:ext cx="4727448" cy="1586753"/>
          </a:xfrm>
          <a:prstGeom prst="rect">
            <a:avLst/>
          </a:prstGeom>
        </p:spPr>
        <p:txBody>
          <a:bodyPr spcFirstLastPara="1" wrap="square" lIns="118872" tIns="0" rIns="118872" bIns="118872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5600"/>
              <a:buNone/>
              <a:defRPr sz="5000" b="1" baseline="0">
                <a:latin typeface="Georgia" panose="02040502050405020303" pitchFamily="18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9pPr>
          </a:lstStyle>
          <a:p>
            <a:r>
              <a:rPr lang="en-US"/>
              <a:t>Click to edit master title</a:t>
            </a:r>
            <a:endParaRPr/>
          </a:p>
        </p:txBody>
      </p:sp>
      <p:sp>
        <p:nvSpPr>
          <p:cNvPr id="4" name="Google Shape;38;p9">
            <a:extLst>
              <a:ext uri="{FF2B5EF4-FFF2-40B4-BE49-F238E27FC236}">
                <a16:creationId xmlns:a16="http://schemas.microsoft.com/office/drawing/2014/main" id="{19282B54-F7F6-DAF0-58F0-97DFC832411D}"/>
              </a:ext>
            </a:extLst>
          </p:cNvPr>
          <p:cNvSpPr txBox="1">
            <a:spLocks noGrp="1"/>
          </p:cNvSpPr>
          <p:nvPr>
            <p:ph type="subTitle" idx="1" hasCustomPrompt="1"/>
          </p:nvPr>
        </p:nvSpPr>
        <p:spPr>
          <a:xfrm>
            <a:off x="6323013" y="2797369"/>
            <a:ext cx="4727448" cy="2341790"/>
          </a:xfrm>
          <a:prstGeom prst="rect">
            <a:avLst/>
          </a:prstGeom>
        </p:spPr>
        <p:txBody>
          <a:bodyPr spcFirstLastPara="1" wrap="square" lIns="118872" tIns="118872" rIns="118872" bIns="118872" anchor="t" anchorCtr="0">
            <a:noAutofit/>
          </a:bodyPr>
          <a:lstStyle>
            <a:lvl1pPr marL="0" lvl="0" indent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00" baseline="0">
                <a:solidFill>
                  <a:srgbClr val="22222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tabLst/>
              <a:defRPr/>
            </a:pPr>
            <a:r>
              <a:rPr lang="en-US"/>
              <a:t>Click to edit master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Cras </a:t>
            </a:r>
            <a:r>
              <a:rPr lang="en-US" err="1"/>
              <a:t>quis</a:t>
            </a:r>
            <a:r>
              <a:rPr lang="en-US"/>
              <a:t> dui est. </a:t>
            </a:r>
            <a:r>
              <a:rPr lang="en-US" err="1"/>
              <a:t>Nullam</a:t>
            </a:r>
            <a:r>
              <a:rPr lang="en-US"/>
              <a:t> </a:t>
            </a:r>
            <a:r>
              <a:rPr lang="en-US" err="1"/>
              <a:t>quis</a:t>
            </a:r>
            <a:r>
              <a:rPr lang="en-US"/>
              <a:t> </a:t>
            </a:r>
            <a:r>
              <a:rPr lang="en-US" err="1"/>
              <a:t>sapien</a:t>
            </a:r>
            <a:r>
              <a:rPr lang="en-US"/>
              <a:t> ac </a:t>
            </a:r>
            <a:r>
              <a:rPr lang="en-US" err="1"/>
              <a:t>urna</a:t>
            </a:r>
            <a:r>
              <a:rPr lang="en-US"/>
              <a:t> </a:t>
            </a:r>
            <a:r>
              <a:rPr lang="en-US" err="1"/>
              <a:t>molestie</a:t>
            </a:r>
            <a:r>
              <a:rPr lang="en-US"/>
              <a:t> </a:t>
            </a:r>
            <a:r>
              <a:rPr lang="en-US" err="1"/>
              <a:t>facilisis</a:t>
            </a:r>
            <a:r>
              <a:rPr lang="en-US"/>
              <a:t>. Donec </a:t>
            </a:r>
            <a:r>
              <a:rPr lang="en-US" err="1"/>
              <a:t>eu</a:t>
            </a:r>
            <a:r>
              <a:rPr lang="en-US"/>
              <a:t> </a:t>
            </a:r>
            <a:r>
              <a:rPr lang="en-US" err="1"/>
              <a:t>ultricies</a:t>
            </a:r>
            <a:r>
              <a:rPr lang="en-US"/>
              <a:t> est. </a:t>
            </a:r>
            <a:r>
              <a:rPr lang="en-US" err="1"/>
              <a:t>Quisque</a:t>
            </a:r>
            <a:r>
              <a:rPr lang="en-US"/>
              <a:t> </a:t>
            </a:r>
            <a:r>
              <a:rPr lang="en-US" err="1"/>
              <a:t>dapibus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libero vel </a:t>
            </a:r>
            <a:r>
              <a:rPr lang="en-US" err="1"/>
              <a:t>posuere</a:t>
            </a:r>
            <a:r>
              <a:rPr lang="en-US"/>
              <a:t>. </a:t>
            </a:r>
            <a:r>
              <a:rPr lang="en-US" err="1"/>
              <a:t>Nulla</a:t>
            </a:r>
            <a:r>
              <a:rPr lang="en-US"/>
              <a:t> </a:t>
            </a:r>
            <a:r>
              <a:rPr lang="en-US" err="1"/>
              <a:t>egestas</a:t>
            </a:r>
            <a:r>
              <a:rPr lang="en-US"/>
              <a:t> </a:t>
            </a:r>
            <a:r>
              <a:rPr lang="en-US" err="1"/>
              <a:t>sem</a:t>
            </a:r>
            <a:r>
              <a:rPr lang="en-US"/>
              <a:t> at </a:t>
            </a:r>
            <a:r>
              <a:rPr lang="en-US" err="1"/>
              <a:t>venenatis</a:t>
            </a:r>
            <a:r>
              <a:rPr lang="en-US"/>
              <a:t> </a:t>
            </a:r>
            <a:r>
              <a:rPr lang="en-US" err="1"/>
              <a:t>egestas</a:t>
            </a:r>
            <a:r>
              <a:rPr lang="en-US"/>
              <a:t>.</a:t>
            </a:r>
            <a:endParaRPr/>
          </a:p>
        </p:txBody>
      </p:sp>
      <p:sp>
        <p:nvSpPr>
          <p:cNvPr id="5" name="Google Shape;15;p3">
            <a:extLst>
              <a:ext uri="{FF2B5EF4-FFF2-40B4-BE49-F238E27FC236}">
                <a16:creationId xmlns:a16="http://schemas.microsoft.com/office/drawing/2014/main" id="{4A329773-DDD5-668C-EB03-05F8A0F3BFDD}"/>
              </a:ext>
            </a:extLst>
          </p:cNvPr>
          <p:cNvSpPr txBox="1">
            <a:spLocks noGrp="1"/>
          </p:cNvSpPr>
          <p:nvPr>
            <p:ph type="sldNum" idx="13"/>
          </p:nvPr>
        </p:nvSpPr>
        <p:spPr>
          <a:xfrm>
            <a:off x="11634134" y="6217622"/>
            <a:ext cx="457200" cy="524700"/>
          </a:xfrm>
          <a:prstGeom prst="rect">
            <a:avLst/>
          </a:prstGeom>
        </p:spPr>
        <p:txBody>
          <a:bodyPr spcFirstLastPara="1" wrap="square" lIns="121875" tIns="121875" rIns="121875" bIns="121875" anchor="ctr" anchorCtr="0">
            <a:noAutofit/>
          </a:bodyPr>
          <a:lstStyle>
            <a:lvl1pPr lvl="0" algn="ctr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8" name="Google Shape;85;p15">
            <a:extLst>
              <a:ext uri="{FF2B5EF4-FFF2-40B4-BE49-F238E27FC236}">
                <a16:creationId xmlns:a16="http://schemas.microsoft.com/office/drawing/2014/main" id="{47C2AE03-8AB6-B830-DA8C-BFACD5338CFF}"/>
              </a:ext>
            </a:extLst>
          </p:cNvPr>
          <p:cNvPicPr preferRelativeResize="0"/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634134" y="124605"/>
            <a:ext cx="454578" cy="49009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 Placeholder 24">
            <a:extLst>
              <a:ext uri="{FF2B5EF4-FFF2-40B4-BE49-F238E27FC236}">
                <a16:creationId xmlns:a16="http://schemas.microsoft.com/office/drawing/2014/main" id="{FBD9B21E-C34E-4E04-2CED-B7B685E25FE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5400000">
            <a:off x="9429219" y="3141070"/>
            <a:ext cx="4863615" cy="431485"/>
          </a:xfrm>
          <a:prstGeom prst="rect">
            <a:avLst/>
          </a:prstGeom>
        </p:spPr>
        <p:txBody>
          <a:bodyPr lIns="118872" tIns="118872" rIns="118872" bIns="118872" anchor="ctr">
            <a:noAutofit/>
          </a:bodyPr>
          <a:lstStyle>
            <a:lvl1pPr marL="0" indent="0" algn="ctr">
              <a:lnSpc>
                <a:spcPct val="114000"/>
              </a:lnSpc>
              <a:spcBef>
                <a:spcPts val="0"/>
              </a:spcBef>
              <a:buNone/>
              <a:defRPr sz="800" b="1" spc="20" baseline="0">
                <a:solidFill>
                  <a:srgbClr val="222222"/>
                </a:solidFill>
              </a:defRPr>
            </a:lvl1pPr>
            <a:lvl2pPr marL="565150" indent="0">
              <a:buNone/>
              <a:defRPr sz="900"/>
            </a:lvl2pPr>
            <a:lvl3pPr marL="1022350" indent="0">
              <a:buNone/>
              <a:defRPr sz="900"/>
            </a:lvl3pPr>
            <a:lvl4pPr marL="1479550" indent="0">
              <a:buNone/>
              <a:defRPr sz="900"/>
            </a:lvl4pPr>
            <a:lvl5pPr marL="1936750" indent="0">
              <a:buNone/>
              <a:defRPr sz="900"/>
            </a:lvl5pPr>
          </a:lstStyle>
          <a:p>
            <a:pPr lvl="0"/>
            <a:r>
              <a:rPr lang="en-US"/>
              <a:t>TITLE OF PRESENTATION      |      SECTION NAME</a:t>
            </a:r>
          </a:p>
        </p:txBody>
      </p:sp>
    </p:spTree>
    <p:extLst>
      <p:ext uri="{BB962C8B-B14F-4D97-AF65-F5344CB8AC3E}">
        <p14:creationId xmlns:p14="http://schemas.microsoft.com/office/powerpoint/2010/main" val="358217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Photo, Two Columns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27" hasCustomPrompt="1"/>
          </p:nvPr>
        </p:nvSpPr>
        <p:spPr>
          <a:xfrm>
            <a:off x="-13854" y="-9524"/>
            <a:ext cx="5424053" cy="6867523"/>
          </a:xfrm>
          <a:prstGeom prst="rect">
            <a:avLst/>
          </a:prstGeom>
          <a:solidFill>
            <a:schemeClr val="accent6">
              <a:lumMod val="95000"/>
            </a:schemeClr>
          </a:solidFill>
        </p:spPr>
        <p:txBody>
          <a:bodyPr>
            <a:normAutofit/>
          </a:bodyPr>
          <a:lstStyle>
            <a:lvl1pPr>
              <a:defRPr sz="16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/>
              <a:t>Click to add picture</a:t>
            </a:r>
          </a:p>
        </p:txBody>
      </p:sp>
      <p:sp>
        <p:nvSpPr>
          <p:cNvPr id="2" name="Google Shape;37;p9">
            <a:extLst>
              <a:ext uri="{FF2B5EF4-FFF2-40B4-BE49-F238E27FC236}">
                <a16:creationId xmlns:a16="http://schemas.microsoft.com/office/drawing/2014/main" id="{8A3FFEF9-987C-6D3F-BB2A-C3509B76986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323013" y="685800"/>
            <a:ext cx="4727448" cy="1586753"/>
          </a:xfrm>
          <a:prstGeom prst="rect">
            <a:avLst/>
          </a:prstGeom>
        </p:spPr>
        <p:txBody>
          <a:bodyPr spcFirstLastPara="1" wrap="square" lIns="118872" tIns="0" rIns="118872" bIns="118872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5600"/>
              <a:buNone/>
              <a:defRPr sz="5000" b="1" baseline="0">
                <a:latin typeface="Georgia" panose="02040502050405020303" pitchFamily="18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9pPr>
          </a:lstStyle>
          <a:p>
            <a:r>
              <a:rPr lang="en-US"/>
              <a:t>Click to edit master title</a:t>
            </a:r>
            <a:endParaRPr/>
          </a:p>
        </p:txBody>
      </p:sp>
      <p:sp>
        <p:nvSpPr>
          <p:cNvPr id="4" name="Google Shape;38;p9">
            <a:extLst>
              <a:ext uri="{FF2B5EF4-FFF2-40B4-BE49-F238E27FC236}">
                <a16:creationId xmlns:a16="http://schemas.microsoft.com/office/drawing/2014/main" id="{19282B54-F7F6-DAF0-58F0-97DFC832411D}"/>
              </a:ext>
            </a:extLst>
          </p:cNvPr>
          <p:cNvSpPr txBox="1">
            <a:spLocks noGrp="1"/>
          </p:cNvSpPr>
          <p:nvPr>
            <p:ph type="subTitle" idx="1" hasCustomPrompt="1"/>
          </p:nvPr>
        </p:nvSpPr>
        <p:spPr>
          <a:xfrm>
            <a:off x="6323013" y="2797369"/>
            <a:ext cx="4727448" cy="2341790"/>
          </a:xfrm>
          <a:prstGeom prst="rect">
            <a:avLst/>
          </a:prstGeom>
        </p:spPr>
        <p:txBody>
          <a:bodyPr spcFirstLastPara="1" wrap="square" lIns="118872" tIns="118872" rIns="118872" bIns="118872" anchor="t" anchorCtr="0">
            <a:noAutofit/>
          </a:bodyPr>
          <a:lstStyle>
            <a:lvl1pPr marL="0" lvl="0" indent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00" baseline="0">
                <a:solidFill>
                  <a:srgbClr val="22222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tabLst/>
              <a:defRPr/>
            </a:pPr>
            <a:r>
              <a:rPr lang="en-US"/>
              <a:t>Click to edit master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Cras </a:t>
            </a:r>
            <a:r>
              <a:rPr lang="en-US" err="1"/>
              <a:t>quis</a:t>
            </a:r>
            <a:r>
              <a:rPr lang="en-US"/>
              <a:t> dui est. </a:t>
            </a:r>
            <a:r>
              <a:rPr lang="en-US" err="1"/>
              <a:t>Nullam</a:t>
            </a:r>
            <a:r>
              <a:rPr lang="en-US"/>
              <a:t> </a:t>
            </a:r>
            <a:r>
              <a:rPr lang="en-US" err="1"/>
              <a:t>quis</a:t>
            </a:r>
            <a:r>
              <a:rPr lang="en-US"/>
              <a:t> </a:t>
            </a:r>
            <a:r>
              <a:rPr lang="en-US" err="1"/>
              <a:t>sapien</a:t>
            </a:r>
            <a:r>
              <a:rPr lang="en-US"/>
              <a:t> ac </a:t>
            </a:r>
            <a:r>
              <a:rPr lang="en-US" err="1"/>
              <a:t>urna</a:t>
            </a:r>
            <a:r>
              <a:rPr lang="en-US"/>
              <a:t> </a:t>
            </a:r>
            <a:r>
              <a:rPr lang="en-US" err="1"/>
              <a:t>molestie</a:t>
            </a:r>
            <a:r>
              <a:rPr lang="en-US"/>
              <a:t> </a:t>
            </a:r>
            <a:r>
              <a:rPr lang="en-US" err="1"/>
              <a:t>facilisis</a:t>
            </a:r>
            <a:r>
              <a:rPr lang="en-US"/>
              <a:t>. Donec </a:t>
            </a:r>
            <a:r>
              <a:rPr lang="en-US" err="1"/>
              <a:t>eu</a:t>
            </a:r>
            <a:r>
              <a:rPr lang="en-US"/>
              <a:t> </a:t>
            </a:r>
            <a:r>
              <a:rPr lang="en-US" err="1"/>
              <a:t>ultricies</a:t>
            </a:r>
            <a:r>
              <a:rPr lang="en-US"/>
              <a:t> est. </a:t>
            </a:r>
            <a:r>
              <a:rPr lang="en-US" err="1"/>
              <a:t>Quisque</a:t>
            </a:r>
            <a:r>
              <a:rPr lang="en-US"/>
              <a:t> </a:t>
            </a:r>
            <a:r>
              <a:rPr lang="en-US" err="1"/>
              <a:t>dapibus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libero vel </a:t>
            </a:r>
            <a:r>
              <a:rPr lang="en-US" err="1"/>
              <a:t>posuere</a:t>
            </a:r>
            <a:r>
              <a:rPr lang="en-US"/>
              <a:t>. </a:t>
            </a:r>
            <a:r>
              <a:rPr lang="en-US" err="1"/>
              <a:t>Nulla</a:t>
            </a:r>
            <a:r>
              <a:rPr lang="en-US"/>
              <a:t> </a:t>
            </a:r>
            <a:r>
              <a:rPr lang="en-US" err="1"/>
              <a:t>egestas</a:t>
            </a:r>
            <a:r>
              <a:rPr lang="en-US"/>
              <a:t> </a:t>
            </a:r>
            <a:r>
              <a:rPr lang="en-US" err="1"/>
              <a:t>sem</a:t>
            </a:r>
            <a:r>
              <a:rPr lang="en-US"/>
              <a:t> at </a:t>
            </a:r>
            <a:r>
              <a:rPr lang="en-US" err="1"/>
              <a:t>venenatis</a:t>
            </a:r>
            <a:r>
              <a:rPr lang="en-US"/>
              <a:t> </a:t>
            </a:r>
            <a:r>
              <a:rPr lang="en-US" err="1"/>
              <a:t>egestas</a:t>
            </a:r>
            <a:r>
              <a:rPr lang="en-US"/>
              <a:t>.</a:t>
            </a:r>
            <a:endParaRPr/>
          </a:p>
        </p:txBody>
      </p:sp>
      <p:sp>
        <p:nvSpPr>
          <p:cNvPr id="5" name="Google Shape;15;p3">
            <a:extLst>
              <a:ext uri="{FF2B5EF4-FFF2-40B4-BE49-F238E27FC236}">
                <a16:creationId xmlns:a16="http://schemas.microsoft.com/office/drawing/2014/main" id="{4A329773-DDD5-668C-EB03-05F8A0F3BFDD}"/>
              </a:ext>
            </a:extLst>
          </p:cNvPr>
          <p:cNvSpPr txBox="1">
            <a:spLocks noGrp="1"/>
          </p:cNvSpPr>
          <p:nvPr>
            <p:ph type="sldNum" idx="13"/>
          </p:nvPr>
        </p:nvSpPr>
        <p:spPr>
          <a:xfrm>
            <a:off x="11634134" y="6217622"/>
            <a:ext cx="457200" cy="524700"/>
          </a:xfrm>
          <a:prstGeom prst="rect">
            <a:avLst/>
          </a:prstGeom>
        </p:spPr>
        <p:txBody>
          <a:bodyPr spcFirstLastPara="1" wrap="square" lIns="121875" tIns="121875" rIns="121875" bIns="121875" anchor="ctr" anchorCtr="0">
            <a:noAutofit/>
          </a:bodyPr>
          <a:lstStyle>
            <a:lvl1pPr lvl="0" algn="ctr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8" name="Google Shape;85;p15">
            <a:extLst>
              <a:ext uri="{FF2B5EF4-FFF2-40B4-BE49-F238E27FC236}">
                <a16:creationId xmlns:a16="http://schemas.microsoft.com/office/drawing/2014/main" id="{47C2AE03-8AB6-B830-DA8C-BFACD5338CFF}"/>
              </a:ext>
            </a:extLst>
          </p:cNvPr>
          <p:cNvPicPr preferRelativeResize="0"/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634134" y="124605"/>
            <a:ext cx="454578" cy="49009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 Placeholder 24">
            <a:extLst>
              <a:ext uri="{FF2B5EF4-FFF2-40B4-BE49-F238E27FC236}">
                <a16:creationId xmlns:a16="http://schemas.microsoft.com/office/drawing/2014/main" id="{C95F1E53-2681-F8D4-9384-3EF74CF0873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5400000">
            <a:off x="9429219" y="3141070"/>
            <a:ext cx="4863615" cy="431485"/>
          </a:xfrm>
          <a:prstGeom prst="rect">
            <a:avLst/>
          </a:prstGeom>
        </p:spPr>
        <p:txBody>
          <a:bodyPr lIns="118872" tIns="118872" rIns="118872" bIns="118872" anchor="ctr">
            <a:noAutofit/>
          </a:bodyPr>
          <a:lstStyle>
            <a:lvl1pPr marL="0" indent="0" algn="ctr">
              <a:lnSpc>
                <a:spcPct val="114000"/>
              </a:lnSpc>
              <a:spcBef>
                <a:spcPts val="0"/>
              </a:spcBef>
              <a:buNone/>
              <a:defRPr sz="800" b="1" spc="20" baseline="0">
                <a:solidFill>
                  <a:srgbClr val="222222"/>
                </a:solidFill>
              </a:defRPr>
            </a:lvl1pPr>
            <a:lvl2pPr marL="565150" indent="0">
              <a:buNone/>
              <a:defRPr sz="900"/>
            </a:lvl2pPr>
            <a:lvl3pPr marL="1022350" indent="0">
              <a:buNone/>
              <a:defRPr sz="900"/>
            </a:lvl3pPr>
            <a:lvl4pPr marL="1479550" indent="0">
              <a:buNone/>
              <a:defRPr sz="900"/>
            </a:lvl4pPr>
            <a:lvl5pPr marL="1936750" indent="0">
              <a:buNone/>
              <a:defRPr sz="900"/>
            </a:lvl5pPr>
          </a:lstStyle>
          <a:p>
            <a:pPr lvl="0"/>
            <a:r>
              <a:rPr lang="en-US"/>
              <a:t>TITLE OF PRESENTATION      |      SECTION NAME</a:t>
            </a:r>
          </a:p>
        </p:txBody>
      </p:sp>
    </p:spTree>
    <p:extLst>
      <p:ext uri="{BB962C8B-B14F-4D97-AF65-F5344CB8AC3E}">
        <p14:creationId xmlns:p14="http://schemas.microsoft.com/office/powerpoint/2010/main" val="1893852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10363200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Google Shape;15;p3">
            <a:extLst>
              <a:ext uri="{FF2B5EF4-FFF2-40B4-BE49-F238E27FC236}">
                <a16:creationId xmlns:a16="http://schemas.microsoft.com/office/drawing/2014/main" id="{8E85D4EA-1822-A0BC-F876-D0777DF522A4}"/>
              </a:ext>
            </a:extLst>
          </p:cNvPr>
          <p:cNvSpPr txBox="1">
            <a:spLocks noGrp="1"/>
          </p:cNvSpPr>
          <p:nvPr>
            <p:ph type="sldNum" idx="4"/>
          </p:nvPr>
        </p:nvSpPr>
        <p:spPr>
          <a:xfrm>
            <a:off x="11570606" y="6217622"/>
            <a:ext cx="454578" cy="524700"/>
          </a:xfrm>
          <a:prstGeom prst="rect">
            <a:avLst/>
          </a:prstGeom>
        </p:spPr>
        <p:txBody>
          <a:bodyPr spcFirstLastPara="1" wrap="square" lIns="121875" tIns="121875" rIns="121875" bIns="121875" anchor="ctr" anchorCtr="0">
            <a:noAutofit/>
          </a:bodyPr>
          <a:lstStyle>
            <a:lvl1pPr lvl="0" algn="ctr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112558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94" r:id="rId2"/>
    <p:sldLayoutId id="2147483651" r:id="rId3"/>
    <p:sldLayoutId id="2147483695" r:id="rId4"/>
    <p:sldLayoutId id="2147483696" r:id="rId5"/>
    <p:sldLayoutId id="2147483650" r:id="rId6"/>
    <p:sldLayoutId id="2147483697" r:id="rId7"/>
    <p:sldLayoutId id="2147483683" r:id="rId8"/>
    <p:sldLayoutId id="2147483699" r:id="rId9"/>
    <p:sldLayoutId id="2147483681" r:id="rId10"/>
    <p:sldLayoutId id="2147483698" r:id="rId11"/>
    <p:sldLayoutId id="2147483700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ts val="1000"/>
        </a:spcBef>
        <a:buNone/>
        <a:defRPr sz="5000" b="1" i="0" kern="1200">
          <a:solidFill>
            <a:srgbClr val="222222"/>
          </a:solidFill>
          <a:latin typeface="Georgia" panose="02040502050405020303" pitchFamily="18" charset="0"/>
          <a:ea typeface="Georgia" panose="02040502050405020303" pitchFamily="18" charset="0"/>
          <a:cs typeface="Arial Black" charset="0"/>
        </a:defRPr>
      </a:lvl1pPr>
    </p:titleStyle>
    <p:bodyStyle>
      <a:lvl1pPr marL="0" marR="0" indent="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/>
        <a:buNone/>
        <a:tabLst/>
        <a:defRPr sz="1800" kern="1200">
          <a:solidFill>
            <a:schemeClr val="tx1"/>
          </a:solidFill>
          <a:latin typeface="Arial" charset="0"/>
          <a:ea typeface="Arial" charset="0"/>
          <a:cs typeface="Arial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 baseline="0">
          <a:solidFill>
            <a:schemeClr val="tx1"/>
          </a:solidFill>
          <a:latin typeface="Arial" charset="0"/>
          <a:ea typeface="Arial" charset="0"/>
          <a:cs typeface="Arial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600" kern="1200" baseline="0">
          <a:solidFill>
            <a:srgbClr val="222222"/>
          </a:solidFill>
          <a:latin typeface="+mn-lt"/>
          <a:ea typeface="+mn-ea"/>
          <a:cs typeface="+mn-cs"/>
        </a:defRPr>
      </a:lvl3pPr>
      <a:lvl4pPr marL="1714500" indent="-342900" algn="l" defTabSz="914400" rtl="0" eaLnBrk="1" latinLnBrk="0" hangingPunct="1">
        <a:lnSpc>
          <a:spcPct val="90000"/>
        </a:lnSpc>
        <a:spcBef>
          <a:spcPts val="500"/>
        </a:spcBef>
        <a:buFont typeface="+mj-lt"/>
        <a:buAutoNum type="arabicPeriod"/>
        <a:defRPr sz="1600" kern="1200">
          <a:solidFill>
            <a:srgbClr val="22222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32">
          <p15:clr>
            <a:srgbClr val="F26B43"/>
          </p15:clr>
        </p15:guide>
        <p15:guide id="2" orient="horz" pos="432">
          <p15:clr>
            <a:srgbClr val="F26B43"/>
          </p15:clr>
        </p15:guide>
        <p15:guide id="3" pos="7248">
          <p15:clr>
            <a:srgbClr val="F26B43"/>
          </p15:clr>
        </p15:guide>
        <p15:guide id="4" pos="6960">
          <p15:clr>
            <a:srgbClr val="F26B43"/>
          </p15:clr>
        </p15:guide>
        <p15:guide id="5" pos="3408">
          <p15:clr>
            <a:srgbClr val="F26B43"/>
          </p15:clr>
        </p15:guide>
        <p15:guide id="6" pos="3984">
          <p15:clr>
            <a:srgbClr val="F26B43"/>
          </p15:clr>
        </p15:guide>
        <p15:guide id="7" pos="3696">
          <p15:clr>
            <a:srgbClr val="F26B43"/>
          </p15:clr>
        </p15:guide>
        <p15:guide id="8" orient="horz" pos="3888">
          <p15:clr>
            <a:srgbClr val="F26B43"/>
          </p15:clr>
        </p15:guide>
        <p15:guide id="9" orient="horz" pos="2160">
          <p15:clr>
            <a:srgbClr val="F26B43"/>
          </p15:clr>
        </p15:guide>
        <p15:guide id="10" orient="horz" pos="62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working on laptops&#10;&#10;Description automatically generated">
            <a:extLst>
              <a:ext uri="{FF2B5EF4-FFF2-40B4-BE49-F238E27FC236}">
                <a16:creationId xmlns:a16="http://schemas.microsoft.com/office/drawing/2014/main" id="{238C15A4-1E0C-B719-1A65-5C0ACF7B92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8128000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E2B512B-FFD8-F07F-6DD1-3475137624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84210" y="5621414"/>
            <a:ext cx="5181603" cy="310896"/>
          </a:xfrm>
        </p:spPr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6CA2FD1-F605-3874-A5D7-ADEAE0FCAAE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84211" y="5933500"/>
            <a:ext cx="5181602" cy="369754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CF1ACF-A6EB-8460-F0E2-90AE8423985B}"/>
              </a:ext>
            </a:extLst>
          </p:cNvPr>
          <p:cNvSpPr/>
          <p:nvPr/>
        </p:nvSpPr>
        <p:spPr>
          <a:xfrm>
            <a:off x="0" y="0"/>
            <a:ext cx="12192000" cy="8128000"/>
          </a:xfrm>
          <a:prstGeom prst="rect">
            <a:avLst/>
          </a:prstGeom>
          <a:gradFill>
            <a:gsLst>
              <a:gs pos="100000">
                <a:schemeClr val="bg2">
                  <a:lumMod val="10000"/>
                </a:schemeClr>
              </a:gs>
              <a:gs pos="86000">
                <a:schemeClr val="bg2">
                  <a:lumMod val="10000"/>
                </a:schemeClr>
              </a:gs>
              <a:gs pos="0">
                <a:schemeClr val="bg2">
                  <a:lumMod val="10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5DF6BFF-0344-37AA-F0AD-BB6C8D6376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0" y="3444851"/>
            <a:ext cx="9269087" cy="2332011"/>
          </a:xfrm>
        </p:spPr>
        <p:txBody>
          <a:bodyPr/>
          <a:lstStyle/>
          <a:p>
            <a:r>
              <a:rPr lang="en-US" sz="5000" b="1" i="0" u="none" strike="noStrike" dirty="0">
                <a:solidFill>
                  <a:srgbClr val="FFFFFF"/>
                </a:solidFill>
                <a:effectLst/>
                <a:latin typeface="Georgia"/>
              </a:rPr>
              <a:t>DEVELOPING </a:t>
            </a:r>
            <a:br>
              <a:rPr lang="en-US" sz="5000" dirty="0">
                <a:latin typeface="Georgia"/>
              </a:rPr>
            </a:br>
            <a:r>
              <a:rPr lang="en-US" sz="5000" b="1" i="0" u="none" strike="noStrike" dirty="0">
                <a:solidFill>
                  <a:srgbClr val="FFFFFF"/>
                </a:solidFill>
                <a:effectLst/>
                <a:latin typeface="Georgia"/>
              </a:rPr>
              <a:t>DUAL ENROLLMENT </a:t>
            </a:r>
            <a:br>
              <a:rPr lang="en-US" sz="5000" b="1" i="0" u="none" strike="noStrike" dirty="0">
                <a:effectLst/>
              </a:rPr>
            </a:br>
            <a:r>
              <a:rPr lang="en-US" sz="5000" b="1" i="0" u="none" strike="noStrike" dirty="0">
                <a:solidFill>
                  <a:srgbClr val="FFFFFF"/>
                </a:solidFill>
                <a:effectLst/>
                <a:latin typeface="Georgia"/>
              </a:rPr>
              <a:t>WORK-BASED COURSES</a:t>
            </a:r>
            <a:r>
              <a:rPr lang="en-US" sz="5000" b="0" i="0" dirty="0">
                <a:solidFill>
                  <a:srgbClr val="FFFFFF"/>
                </a:solidFill>
                <a:effectLst/>
                <a:latin typeface="Georgia"/>
              </a:rPr>
              <a:t>​</a:t>
            </a:r>
            <a:endParaRPr lang="en-US" sz="5000" dirty="0">
              <a:latin typeface="Georgia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472781F-99CB-F7F2-97D8-AF9E430E8282}"/>
              </a:ext>
            </a:extLst>
          </p:cNvPr>
          <p:cNvSpPr/>
          <p:nvPr/>
        </p:nvSpPr>
        <p:spPr>
          <a:xfrm rot="10800000">
            <a:off x="0" y="-4064282"/>
            <a:ext cx="12192000" cy="8128000"/>
          </a:xfrm>
          <a:prstGeom prst="rect">
            <a:avLst/>
          </a:prstGeom>
          <a:gradFill>
            <a:gsLst>
              <a:gs pos="100000">
                <a:schemeClr val="bg2">
                  <a:lumMod val="10000"/>
                </a:schemeClr>
              </a:gs>
              <a:gs pos="86000">
                <a:schemeClr val="bg2">
                  <a:lumMod val="10000"/>
                </a:schemeClr>
              </a:gs>
              <a:gs pos="0">
                <a:schemeClr val="bg2">
                  <a:lumMod val="10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A black and white logo&#10;&#10;Description automatically generated">
            <a:extLst>
              <a:ext uri="{FF2B5EF4-FFF2-40B4-BE49-F238E27FC236}">
                <a16:creationId xmlns:a16="http://schemas.microsoft.com/office/drawing/2014/main" id="{07D3BFFD-B551-75FD-AF28-D5B3B6026C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210" y="282479"/>
            <a:ext cx="1848678" cy="653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7451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DA9AA62-19ED-ECB9-3E1A-CC1EE65C668C}"/>
              </a:ext>
            </a:extLst>
          </p:cNvPr>
          <p:cNvCxnSpPr>
            <a:cxnSpLocks/>
          </p:cNvCxnSpPr>
          <p:nvPr/>
        </p:nvCxnSpPr>
        <p:spPr>
          <a:xfrm>
            <a:off x="791827" y="1309468"/>
            <a:ext cx="3082083" cy="0"/>
          </a:xfrm>
          <a:prstGeom prst="line">
            <a:avLst/>
          </a:prstGeom>
          <a:ln w="889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5">
            <a:extLst>
              <a:ext uri="{FF2B5EF4-FFF2-40B4-BE49-F238E27FC236}">
                <a16:creationId xmlns:a16="http://schemas.microsoft.com/office/drawing/2014/main" id="{3460860F-6AF0-6EE5-4DD0-F869BE00A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306" y="766168"/>
            <a:ext cx="10803331" cy="601402"/>
          </a:xfrm>
        </p:spPr>
        <p:txBody>
          <a:bodyPr/>
          <a:lstStyle/>
          <a:p>
            <a:pPr marL="0" indent="0">
              <a:buNone/>
            </a:pPr>
            <a:r>
              <a:rPr lang="en-US" sz="3800" b="1">
                <a:solidFill>
                  <a:srgbClr val="000000"/>
                </a:solidFill>
              </a:rPr>
              <a:t>EMPLOYER</a:t>
            </a:r>
            <a:r>
              <a:rPr lang="en-US" sz="3800">
                <a:solidFill>
                  <a:srgbClr val="000000"/>
                </a:solidFill>
                <a:cs typeface="Arial"/>
              </a:rPr>
              <a:t> </a:t>
            </a:r>
            <a:r>
              <a:rPr lang="en-US" sz="3800" b="1">
                <a:solidFill>
                  <a:srgbClr val="000000"/>
                </a:solidFill>
                <a:cs typeface="Arial"/>
              </a:rPr>
              <a:t>PARTNER EXPECTATIONS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CFDA359-DC9A-3CC2-A57A-8A02053D07C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FDB1BEC-C76A-DE93-3D39-A37C3BDA640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sz="800" b="1" i="0" u="none" strike="noStrike">
                <a:solidFill>
                  <a:schemeClr val="tx1"/>
                </a:solidFill>
                <a:effectLst/>
              </a:rPr>
              <a:t>DEVELOPING DUAL ENROLLMENT WORK-BASED COURSES</a:t>
            </a:r>
            <a:r>
              <a:rPr lang="en-US" sz="800" b="0" i="0">
                <a:solidFill>
                  <a:schemeClr val="tx1"/>
                </a:solidFill>
                <a:effectLst/>
              </a:rPr>
              <a:t>​</a:t>
            </a:r>
            <a:endParaRPr lang="en-US">
              <a:solidFill>
                <a:schemeClr val="tx1"/>
              </a:solidFill>
            </a:endParaRPr>
          </a:p>
          <a:p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4A7CE38-9EEE-6345-B682-6991568B6348}"/>
              </a:ext>
            </a:extLst>
          </p:cNvPr>
          <p:cNvSpPr>
            <a:spLocks noGrp="1"/>
          </p:cNvSpPr>
          <p:nvPr>
            <p:ph type="sldNum" idx="13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10</a:t>
            </a:fld>
            <a:endParaRPr lang="en"/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323E9E3E-72E4-3FFF-B4DF-72E9FE8FA87C}"/>
              </a:ext>
            </a:extLst>
          </p:cNvPr>
          <p:cNvSpPr txBox="1">
            <a:spLocks/>
          </p:cNvSpPr>
          <p:nvPr/>
        </p:nvSpPr>
        <p:spPr>
          <a:xfrm>
            <a:off x="566946" y="1852769"/>
            <a:ext cx="5450006" cy="4026602"/>
          </a:xfrm>
          <a:prstGeom prst="rect">
            <a:avLst/>
          </a:prstGeom>
        </p:spPr>
        <p:txBody>
          <a:bodyPr spcFirstLastPara="1" wrap="square" lIns="118872" tIns="118872" rIns="118872" bIns="118872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Pts val="1900"/>
              <a:buFont typeface="Arial"/>
              <a:buNone/>
              <a:tabLst/>
              <a:defRPr sz="1800" kern="1200" baseline="0">
                <a:solidFill>
                  <a:srgbClr val="222222"/>
                </a:solidFill>
                <a:latin typeface="Arial" charset="0"/>
                <a:ea typeface="Arial" charset="0"/>
                <a:cs typeface="Arial" charset="0"/>
              </a:defRPr>
            </a:lvl1pPr>
            <a:lvl2pPr marL="914400" lvl="1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 baseline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371600" lvl="2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 baseline="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3pPr>
            <a:lvl4pPr marL="1828800" lvl="3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+mj-lt"/>
              <a:buChar char="●"/>
              <a:defRPr sz="1600" kern="120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4pPr>
            <a:lvl5pPr marL="2286000" lvl="4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lvl="5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0400" lvl="6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7600" lvl="7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4800" lvl="8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7965" indent="-227965" fontAlgn="base">
              <a:buFont typeface="Arial" panose="020B0604020202020204" pitchFamily="34" charset="0"/>
              <a:buChar char="•"/>
            </a:pPr>
            <a:r>
              <a:rPr lang="en-US" sz="1600" b="1" i="0" dirty="0">
                <a:solidFill>
                  <a:srgbClr val="000000"/>
                </a:solidFill>
                <a:effectLst/>
                <a:latin typeface="Arial"/>
                <a:cs typeface="Arial"/>
              </a:rPr>
              <a:t>Identify an employee</a:t>
            </a:r>
            <a:r>
              <a:rPr lang="en-US" sz="1600" b="1" dirty="0">
                <a:solidFill>
                  <a:srgbClr val="000000"/>
                </a:solidFill>
                <a:latin typeface="Arial"/>
                <a:cs typeface="Arial"/>
              </a:rPr>
              <a:t> who</a:t>
            </a:r>
            <a:r>
              <a:rPr lang="en-US" sz="1600" b="1" i="0" dirty="0">
                <a:solidFill>
                  <a:srgbClr val="000000"/>
                </a:solidFill>
                <a:effectLst/>
                <a:latin typeface="Arial"/>
                <a:cs typeface="Arial"/>
              </a:rPr>
              <a:t> will collaborate with the teacher to co-design the course</a:t>
            </a:r>
            <a:r>
              <a:rPr lang="en-US" sz="1600" b="0" i="0" dirty="0">
                <a:solidFill>
                  <a:srgbClr val="000000"/>
                </a:solidFill>
                <a:effectLst/>
                <a:latin typeface="Arial"/>
                <a:cs typeface="Arial"/>
              </a:rPr>
              <a:t>, select which content is best suited for the workplace, and instruct students by leading the facilitation of work-based learning activities taught in the workplace</a:t>
            </a:r>
            <a:endParaRPr lang="en-US" sz="1200" dirty="0">
              <a:latin typeface="Arial"/>
              <a:cs typeface="Arial"/>
            </a:endParaRPr>
          </a:p>
          <a:p>
            <a:pPr marL="227965" indent="-227965" algn="l" rtl="0" fontAlgn="base">
              <a:buFont typeface="Arial" panose="020B0604020202020204" pitchFamily="34" charset="0"/>
              <a:buChar char="•"/>
            </a:pPr>
            <a:endParaRPr lang="en-US" sz="1600" b="0" i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7965" indent="-227965" fontAlgn="base">
              <a:buFont typeface="Arial" panose="020B0604020202020204" pitchFamily="34" charset="0"/>
              <a:buChar char="•"/>
            </a:pPr>
            <a:r>
              <a:rPr lang="en-US" sz="1600" b="1" i="0" dirty="0">
                <a:solidFill>
                  <a:srgbClr val="000000"/>
                </a:solidFill>
                <a:effectLst/>
                <a:latin typeface="Arial"/>
                <a:cs typeface="Arial"/>
              </a:rPr>
              <a:t>Facilitate student assessments and feedback sessions </a:t>
            </a:r>
            <a:r>
              <a:rPr lang="en-US" sz="1600" b="0" i="0" dirty="0">
                <a:solidFill>
                  <a:srgbClr val="000000"/>
                </a:solidFill>
                <a:effectLst/>
                <a:latin typeface="Arial"/>
                <a:cs typeface="Arial"/>
              </a:rPr>
              <a:t>on the course to be included in the grading of the dual enrollment </a:t>
            </a:r>
            <a:r>
              <a:rPr lang="en-US" sz="1600" dirty="0">
                <a:solidFill>
                  <a:srgbClr val="000000"/>
                </a:solidFill>
                <a:latin typeface="Arial"/>
                <a:cs typeface="Arial"/>
              </a:rPr>
              <a:t>work-based course</a:t>
            </a:r>
            <a:endParaRPr lang="en-US" sz="1600" b="0" i="0" dirty="0">
              <a:solidFill>
                <a:srgbClr val="000000"/>
              </a:solidFill>
              <a:effectLst/>
              <a:latin typeface="Arial"/>
              <a:cs typeface="Arial" panose="020B0604020202020204" pitchFamily="34" charset="0"/>
            </a:endParaRPr>
          </a:p>
          <a:p>
            <a:pPr marL="227965" indent="-227965" algn="l" rtl="0" fontAlgn="base">
              <a:buFont typeface="Arial" panose="020B0604020202020204" pitchFamily="34" charset="0"/>
              <a:buChar char="•"/>
            </a:pPr>
            <a:endParaRPr lang="en-US" sz="1600" b="0" i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7965" indent="-227965" algn="l" rtl="0" fontAlgn="base">
              <a:buFont typeface="Arial" panose="020B0604020202020204" pitchFamily="34" charset="0"/>
              <a:buChar char="•"/>
            </a:pPr>
            <a:r>
              <a:rPr lang="en-US" sz="1600" b="1" i="0" dirty="0">
                <a:solidFill>
                  <a:srgbClr val="000000"/>
                </a:solidFill>
                <a:effectLst/>
                <a:latin typeface="Arial"/>
                <a:cs typeface="Arial"/>
              </a:rPr>
              <a:t>Support students as needed through mentoring and extra help </a:t>
            </a:r>
            <a:r>
              <a:rPr lang="en-US" sz="1600" b="0" i="0" dirty="0">
                <a:solidFill>
                  <a:srgbClr val="000000"/>
                </a:solidFill>
                <a:effectLst/>
                <a:latin typeface="Arial"/>
                <a:cs typeface="Arial"/>
              </a:rPr>
              <a:t>with work-based learning activities and connections to learning happening in the classroom</a:t>
            </a:r>
          </a:p>
          <a:p>
            <a:pPr marL="227965" indent="-227965"/>
            <a:endParaRPr lang="en-US" sz="120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1DFFEFB-8D00-C7B2-61C7-956745C0F5E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6094971" y="2020992"/>
            <a:ext cx="5244165" cy="3488975"/>
          </a:xfrm>
          <a:prstGeom prst="rect">
            <a:avLst/>
          </a:prstGeom>
        </p:spPr>
      </p:pic>
      <p:pic>
        <p:nvPicPr>
          <p:cNvPr id="4" name="Picture 3" descr="A group of people standing in a room&#10;&#10;Description automatically generated">
            <a:extLst>
              <a:ext uri="{FF2B5EF4-FFF2-40B4-BE49-F238E27FC236}">
                <a16:creationId xmlns:a16="http://schemas.microsoft.com/office/drawing/2014/main" id="{81E843DE-28EA-8818-2C60-AF7B4FBFDE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4971" y="2020991"/>
            <a:ext cx="5244164" cy="3496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2810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013101D-E00F-771F-3415-ED42C100D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3079" y="685801"/>
            <a:ext cx="5828443" cy="1054510"/>
          </a:xfrm>
        </p:spPr>
        <p:txBody>
          <a:bodyPr/>
          <a:lstStyle/>
          <a:p>
            <a:pPr marL="0" indent="0">
              <a:buNone/>
            </a:pPr>
            <a:r>
              <a:rPr lang="en-US" sz="3200" b="1">
                <a:solidFill>
                  <a:srgbClr val="000000"/>
                </a:solidFill>
              </a:rPr>
              <a:t>WORK-BASED COURSE EXAMPLE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FE707CDE-2559-7DD6-C237-4D2F3C082D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83079" y="1952184"/>
            <a:ext cx="6483334" cy="4048309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sz="1600" b="0" i="0" dirty="0">
                <a:solidFill>
                  <a:srgbClr val="2D3B45"/>
                </a:solidFill>
                <a:effectLst/>
                <a:latin typeface="Arial"/>
                <a:cs typeface="Arial"/>
              </a:rPr>
              <a:t>Greg is a high school junior enrolled in CSC-120 Intro to Computer Science, a dual enrollment course at a nearby community college. He attends class at the college campus on Mondays and Wednesdays, and on Fridays</a:t>
            </a:r>
            <a:r>
              <a:rPr lang="en-US" sz="1600" dirty="0">
                <a:solidFill>
                  <a:srgbClr val="2D3B45"/>
                </a:solidFill>
                <a:latin typeface="Arial"/>
                <a:cs typeface="Arial"/>
              </a:rPr>
              <a:t>,</a:t>
            </a:r>
            <a:r>
              <a:rPr lang="en-US" sz="1600" b="0" i="0" dirty="0">
                <a:solidFill>
                  <a:srgbClr val="2D3B45"/>
                </a:solidFill>
                <a:effectLst/>
                <a:latin typeface="Arial"/>
                <a:cs typeface="Arial"/>
              </a:rPr>
              <a:t> he works at an IT Help Desk. He is able to support with fixing computers, while also getting hands-on experience to go along with what he's learning in CSC-120. At the end of the semester, his supervisor at the </a:t>
            </a:r>
            <a:r>
              <a:rPr lang="en-US" sz="1600" dirty="0">
                <a:solidFill>
                  <a:srgbClr val="2D3B45"/>
                </a:solidFill>
                <a:latin typeface="Arial"/>
                <a:cs typeface="Arial"/>
              </a:rPr>
              <a:t>IT Help</a:t>
            </a:r>
            <a:r>
              <a:rPr lang="en-US" sz="1600" b="0" i="0" dirty="0">
                <a:solidFill>
                  <a:srgbClr val="2D3B45"/>
                </a:solidFill>
                <a:effectLst/>
                <a:latin typeface="Arial"/>
                <a:cs typeface="Arial"/>
              </a:rPr>
              <a:t> Desk writes up a final review and submits it to his </a:t>
            </a:r>
            <a:r>
              <a:rPr lang="en-US" sz="1600" dirty="0">
                <a:solidFill>
                  <a:srgbClr val="2D3B45"/>
                </a:solidFill>
                <a:latin typeface="Arial"/>
                <a:cs typeface="Arial"/>
              </a:rPr>
              <a:t>computer</a:t>
            </a:r>
            <a:r>
              <a:rPr lang="en-US" sz="1600" b="0" i="0" dirty="0">
                <a:solidFill>
                  <a:srgbClr val="2D3B45"/>
                </a:solidFill>
                <a:effectLst/>
                <a:latin typeface="Arial"/>
                <a:cs typeface="Arial"/>
              </a:rPr>
              <a:t> </a:t>
            </a:r>
            <a:r>
              <a:rPr lang="en-US" sz="1600" dirty="0">
                <a:solidFill>
                  <a:srgbClr val="2D3B45"/>
                </a:solidFill>
                <a:latin typeface="Arial"/>
                <a:cs typeface="Arial"/>
              </a:rPr>
              <a:t>science</a:t>
            </a:r>
            <a:r>
              <a:rPr lang="en-US" sz="1600" b="0" i="0" dirty="0">
                <a:solidFill>
                  <a:srgbClr val="2D3B45"/>
                </a:solidFill>
                <a:effectLst/>
                <a:latin typeface="Arial"/>
                <a:cs typeface="Arial"/>
              </a:rPr>
              <a:t> professor. During the planning period, Greg's work supervisor and </a:t>
            </a:r>
            <a:r>
              <a:rPr lang="en-US" sz="1600" dirty="0">
                <a:solidFill>
                  <a:srgbClr val="2D3B45"/>
                </a:solidFill>
                <a:latin typeface="Arial"/>
                <a:cs typeface="Arial"/>
              </a:rPr>
              <a:t>computer</a:t>
            </a:r>
            <a:r>
              <a:rPr lang="en-US" sz="1600" b="0" i="0" dirty="0">
                <a:solidFill>
                  <a:srgbClr val="2D3B45"/>
                </a:solidFill>
                <a:effectLst/>
                <a:latin typeface="Arial"/>
                <a:cs typeface="Arial"/>
              </a:rPr>
              <a:t> </a:t>
            </a:r>
            <a:r>
              <a:rPr lang="en-US" sz="1600" dirty="0">
                <a:solidFill>
                  <a:srgbClr val="2D3B45"/>
                </a:solidFill>
                <a:latin typeface="Arial"/>
                <a:cs typeface="Arial"/>
              </a:rPr>
              <a:t>science</a:t>
            </a:r>
            <a:r>
              <a:rPr lang="en-US" sz="1600" b="0" i="0" dirty="0">
                <a:solidFill>
                  <a:srgbClr val="2D3B45"/>
                </a:solidFill>
                <a:effectLst/>
                <a:latin typeface="Arial"/>
                <a:cs typeface="Arial"/>
              </a:rPr>
              <a:t> course professor decided that his work at the </a:t>
            </a:r>
            <a:r>
              <a:rPr lang="en-US" sz="1600" dirty="0">
                <a:solidFill>
                  <a:srgbClr val="2D3B45"/>
                </a:solidFill>
                <a:latin typeface="Arial"/>
                <a:cs typeface="Arial"/>
              </a:rPr>
              <a:t>IT Help</a:t>
            </a:r>
            <a:r>
              <a:rPr lang="en-US" sz="1600" b="0" i="0" dirty="0">
                <a:solidFill>
                  <a:srgbClr val="2D3B45"/>
                </a:solidFill>
                <a:effectLst/>
                <a:latin typeface="Arial"/>
                <a:cs typeface="Arial"/>
              </a:rPr>
              <a:t> Desk would be 20% of his final grade. Greg received an A for his work at the </a:t>
            </a:r>
            <a:r>
              <a:rPr lang="en-US" sz="1600" dirty="0">
                <a:solidFill>
                  <a:srgbClr val="2D3B45"/>
                </a:solidFill>
                <a:latin typeface="Arial"/>
                <a:cs typeface="Arial"/>
              </a:rPr>
              <a:t>IT Help</a:t>
            </a:r>
            <a:r>
              <a:rPr lang="en-US" sz="1600" b="0" i="0" dirty="0">
                <a:solidFill>
                  <a:srgbClr val="2D3B45"/>
                </a:solidFill>
                <a:effectLst/>
                <a:latin typeface="Arial"/>
                <a:cs typeface="Arial"/>
              </a:rPr>
              <a:t> Desk and a B for his work in the classroom, so his final grade for CSC-120 is a B+. 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D529529-D9B8-2ED5-C859-595C519795F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sz="800" b="1" i="0" u="none" strike="noStrike">
                <a:solidFill>
                  <a:schemeClr val="tx1"/>
                </a:solidFill>
                <a:effectLst/>
              </a:rPr>
              <a:t>DEVELOPING DUAL ENROLLMENT WORK-BASED COURSES</a:t>
            </a:r>
            <a:r>
              <a:rPr lang="en-US" sz="800" b="0" i="0">
                <a:solidFill>
                  <a:schemeClr val="tx1"/>
                </a:solidFill>
                <a:effectLst/>
              </a:rPr>
              <a:t>​</a:t>
            </a:r>
            <a:endParaRPr lang="en-US">
              <a:solidFill>
                <a:schemeClr val="tx1"/>
              </a:solidFill>
            </a:endParaRPr>
          </a:p>
          <a:p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C1B46D6-1271-08C1-17C1-BBE4C7CD5F4A}"/>
              </a:ext>
            </a:extLst>
          </p:cNvPr>
          <p:cNvSpPr>
            <a:spLocks noGrp="1"/>
          </p:cNvSpPr>
          <p:nvPr>
            <p:ph type="sldNum" idx="13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11</a:t>
            </a:fld>
            <a:endParaRPr lang="en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8FB9BD4-029D-CEA7-349F-0875B5DE618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39278" y="200719"/>
            <a:ext cx="4288161" cy="6605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2155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sitting around a table&#10;&#10;Description automatically generated">
            <a:extLst>
              <a:ext uri="{FF2B5EF4-FFF2-40B4-BE49-F238E27FC236}">
                <a16:creationId xmlns:a16="http://schemas.microsoft.com/office/drawing/2014/main" id="{2C5566A3-D480-F2BA-82CA-E2B50F15ED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3457" y="-831195"/>
            <a:ext cx="13273925" cy="884928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FB434CA-CC89-4369-C904-14FBB355B216}"/>
              </a:ext>
            </a:extLst>
          </p:cNvPr>
          <p:cNvSpPr/>
          <p:nvPr/>
        </p:nvSpPr>
        <p:spPr>
          <a:xfrm>
            <a:off x="-383457" y="-583153"/>
            <a:ext cx="12998244" cy="8124495"/>
          </a:xfrm>
          <a:prstGeom prst="rect">
            <a:avLst/>
          </a:prstGeom>
          <a:solidFill>
            <a:schemeClr val="accent5">
              <a:alpha val="7819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88FBA47-079D-C5F1-18A8-96C2C38B0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3116700"/>
            <a:ext cx="10363200" cy="953495"/>
          </a:xfrm>
        </p:spPr>
        <p:txBody>
          <a:bodyPr/>
          <a:lstStyle/>
          <a:p>
            <a:pPr algn="ctr"/>
            <a:r>
              <a:rPr lang="en-US">
                <a:solidFill>
                  <a:schemeClr val="bg1"/>
                </a:solidFill>
              </a:rPr>
              <a:t>Questions?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20AA4D3-FE6A-62E4-36D7-9CB94DD7891B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12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889339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123E7BC-FF49-2E75-F8B3-7227DE3D1D5B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13</a:t>
            </a:fld>
            <a:endParaRPr lang="en"/>
          </a:p>
        </p:txBody>
      </p:sp>
      <p:pic>
        <p:nvPicPr>
          <p:cNvPr id="9" name="Picture 8" descr="A logo with colorful stripes and black text&#10;&#10;Description automatically generated">
            <a:extLst>
              <a:ext uri="{FF2B5EF4-FFF2-40B4-BE49-F238E27FC236}">
                <a16:creationId xmlns:a16="http://schemas.microsoft.com/office/drawing/2014/main" id="{5CA8133C-9283-DD45-FA34-583175D526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5513" y="2358513"/>
            <a:ext cx="2083210" cy="2083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9522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013101D-E00F-771F-3415-ED42C100D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3079" y="685800"/>
            <a:ext cx="5828443" cy="1586753"/>
          </a:xfrm>
        </p:spPr>
        <p:txBody>
          <a:bodyPr/>
          <a:lstStyle/>
          <a:p>
            <a:r>
              <a:rPr lang="en-US" sz="3200" b="1" i="0" u="none" strike="noStrike">
                <a:solidFill>
                  <a:srgbClr val="000000"/>
                </a:solidFill>
                <a:effectLst/>
              </a:rPr>
              <a:t>WHAT IS THE DUAL ENROLLMENT WORK-BASED COURSE MODEL?</a:t>
            </a:r>
            <a:r>
              <a:rPr lang="en-US" sz="3200" b="0" i="0">
                <a:solidFill>
                  <a:srgbClr val="000000"/>
                </a:solidFill>
                <a:effectLst/>
              </a:rPr>
              <a:t>​</a:t>
            </a:r>
            <a:endParaRPr lang="en-US" sz="3200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FE707CDE-2559-7DD6-C237-4D2F3C082D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83079" y="2797369"/>
            <a:ext cx="6483334" cy="3279750"/>
          </a:xfrm>
        </p:spPr>
        <p:txBody>
          <a:bodyPr/>
          <a:lstStyle/>
          <a:p>
            <a:pPr rtl="0" fontAlgn="base"/>
            <a:r>
              <a:rPr lang="en-US" sz="1600" b="0" i="0" u="none" strike="noStrike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The dual enrollment work-based course (DE-WBC) model is an innovative approach to improve and enhance dual enrollment courses through contextualized learning that combines industry-specific content with on-the-job experience led by an employer instructor. Courses are co-designed and co-taught by both the dual enrollment instructor and participating employer partner. The model integrates the classroom and the workplace by using the classroom for industry-specific and dual enrollment content and the workplace for hands-on, on-the-job learning.</a:t>
            </a:r>
            <a:endParaRPr lang="en-US" sz="1600" b="0" i="0">
              <a:solidFill>
                <a:srgbClr val="222222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D529529-D9B8-2ED5-C859-595C519795F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sz="800" b="1" i="0" u="none" strike="noStrike">
                <a:solidFill>
                  <a:schemeClr val="tx1"/>
                </a:solidFill>
                <a:effectLst/>
              </a:rPr>
              <a:t>DEVELOPING DUAL ENROLLMENT WORK-BASED COURSES</a:t>
            </a:r>
            <a:r>
              <a:rPr lang="en-US" sz="800" b="0" i="0">
                <a:solidFill>
                  <a:schemeClr val="tx1"/>
                </a:solidFill>
                <a:effectLst/>
              </a:rPr>
              <a:t>​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C1B46D6-1271-08C1-17C1-BBE4C7CD5F4A}"/>
              </a:ext>
            </a:extLst>
          </p:cNvPr>
          <p:cNvSpPr>
            <a:spLocks noGrp="1"/>
          </p:cNvSpPr>
          <p:nvPr>
            <p:ph type="sldNum" idx="13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2</a:t>
            </a:fld>
            <a:endParaRPr lang="en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4EA1D8F-8D6C-D002-8B43-53EBDBE208B3}"/>
              </a:ext>
            </a:extLst>
          </p:cNvPr>
          <p:cNvGrpSpPr/>
          <p:nvPr/>
        </p:nvGrpSpPr>
        <p:grpSpPr>
          <a:xfrm>
            <a:off x="822832" y="798637"/>
            <a:ext cx="3463390" cy="5462122"/>
            <a:chOff x="1038493" y="798637"/>
            <a:chExt cx="3463390" cy="5462122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8353453F-53B3-386A-90E9-70CC52C6428A}"/>
                </a:ext>
              </a:extLst>
            </p:cNvPr>
            <p:cNvSpPr/>
            <p:nvPr/>
          </p:nvSpPr>
          <p:spPr>
            <a:xfrm>
              <a:off x="1038493" y="798637"/>
              <a:ext cx="3463390" cy="3463390"/>
            </a:xfrm>
            <a:prstGeom prst="ellipse">
              <a:avLst/>
            </a:prstGeom>
            <a:solidFill>
              <a:schemeClr val="accent2">
                <a:alpha val="73027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58C3005B-30EE-04E4-2159-3AE060608219}"/>
                </a:ext>
              </a:extLst>
            </p:cNvPr>
            <p:cNvSpPr/>
            <p:nvPr/>
          </p:nvSpPr>
          <p:spPr>
            <a:xfrm>
              <a:off x="1038493" y="2797369"/>
              <a:ext cx="3463390" cy="3463390"/>
            </a:xfrm>
            <a:prstGeom prst="ellipse">
              <a:avLst/>
            </a:prstGeom>
            <a:solidFill>
              <a:schemeClr val="accent3">
                <a:alpha val="73027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Subtitle 5">
              <a:extLst>
                <a:ext uri="{FF2B5EF4-FFF2-40B4-BE49-F238E27FC236}">
                  <a16:creationId xmlns:a16="http://schemas.microsoft.com/office/drawing/2014/main" id="{E7A0F1C0-B075-F063-0AFA-1363357F9303}"/>
                </a:ext>
              </a:extLst>
            </p:cNvPr>
            <p:cNvSpPr txBox="1">
              <a:spLocks/>
            </p:cNvSpPr>
            <p:nvPr/>
          </p:nvSpPr>
          <p:spPr>
            <a:xfrm>
              <a:off x="1292802" y="1925342"/>
              <a:ext cx="3080790" cy="464175"/>
            </a:xfrm>
            <a:prstGeom prst="rect">
              <a:avLst/>
            </a:prstGeom>
          </p:spPr>
          <p:txBody>
            <a:bodyPr spcFirstLastPara="1" wrap="square" lIns="118872" tIns="118872" rIns="118872" bIns="118872" anchor="t" anchorCtr="0">
              <a:noAutofit/>
            </a:bodyPr>
            <a:lstStyle>
              <a:lvl1pPr marL="0" marR="0" lvl="0" indent="0" algn="l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Pts val="2800"/>
                <a:buFont typeface="Arial"/>
                <a:buNone/>
                <a:tabLst/>
                <a:defRPr sz="1800" kern="1200" baseline="0">
                  <a:solidFill>
                    <a:srgbClr val="222222"/>
                  </a:solidFill>
                  <a:latin typeface="Arial" charset="0"/>
                  <a:ea typeface="Arial" charset="0"/>
                  <a:cs typeface="Arial" charset="0"/>
                </a:defRPr>
              </a:lvl1pPr>
              <a:lvl2pPr marL="685800" lvl="1" indent="-228600" algn="ctr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2800"/>
                <a:buFont typeface="Arial"/>
                <a:buNone/>
                <a:defRPr sz="2800" kern="1200" baseline="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lvl="2" indent="-228600" algn="ctr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2800"/>
                <a:buFont typeface="Arial"/>
                <a:buNone/>
                <a:defRPr sz="2800" kern="1200" baseline="0">
                  <a:solidFill>
                    <a:srgbClr val="222222"/>
                  </a:solidFill>
                  <a:latin typeface="+mn-lt"/>
                  <a:ea typeface="+mn-ea"/>
                  <a:cs typeface="+mn-cs"/>
                </a:defRPr>
              </a:lvl3pPr>
              <a:lvl4pPr marL="1714500" lvl="3" indent="-342900" algn="ctr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2800"/>
                <a:buFont typeface="+mj-lt"/>
                <a:buNone/>
                <a:defRPr sz="2800" kern="1200">
                  <a:solidFill>
                    <a:srgbClr val="222222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ctr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2800"/>
                <a:buFont typeface="Arial"/>
                <a:buNone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ctr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2800"/>
                <a:buFont typeface="Arial"/>
                <a:buNone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ctr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2800"/>
                <a:buFont typeface="Arial"/>
                <a:buNone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ctr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2800"/>
                <a:buFont typeface="Arial"/>
                <a:buNone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ctr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2800"/>
                <a:buFont typeface="Arial"/>
                <a:buNone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/>
              <a:r>
                <a:rPr lang="en-US" sz="1600">
                  <a:latin typeface="Arial" panose="020B0604020202020204" pitchFamily="34" charset="0"/>
                </a:rPr>
                <a:t>Traditional Classroom Learning</a:t>
              </a:r>
            </a:p>
          </p:txBody>
        </p:sp>
        <p:sp>
          <p:nvSpPr>
            <p:cNvPr id="12" name="Subtitle 5">
              <a:extLst>
                <a:ext uri="{FF2B5EF4-FFF2-40B4-BE49-F238E27FC236}">
                  <a16:creationId xmlns:a16="http://schemas.microsoft.com/office/drawing/2014/main" id="{D1C4745E-B2BA-3502-7A38-DEF79862FCD9}"/>
                </a:ext>
              </a:extLst>
            </p:cNvPr>
            <p:cNvSpPr txBox="1">
              <a:spLocks/>
            </p:cNvSpPr>
            <p:nvPr/>
          </p:nvSpPr>
          <p:spPr>
            <a:xfrm>
              <a:off x="1706870" y="4735902"/>
              <a:ext cx="2209523" cy="448573"/>
            </a:xfrm>
            <a:prstGeom prst="rect">
              <a:avLst/>
            </a:prstGeom>
          </p:spPr>
          <p:txBody>
            <a:bodyPr spcFirstLastPara="1" wrap="square" lIns="118872" tIns="118872" rIns="118872" bIns="118872" anchor="t" anchorCtr="0">
              <a:noAutofit/>
            </a:bodyPr>
            <a:lstStyle>
              <a:lvl1pPr marL="0" marR="0" lvl="0" indent="0" algn="l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Pts val="2800"/>
                <a:buFont typeface="Arial"/>
                <a:buNone/>
                <a:tabLst/>
                <a:defRPr sz="1800" kern="1200" baseline="0">
                  <a:solidFill>
                    <a:srgbClr val="222222"/>
                  </a:solidFill>
                  <a:latin typeface="Arial" charset="0"/>
                  <a:ea typeface="Arial" charset="0"/>
                  <a:cs typeface="Arial" charset="0"/>
                </a:defRPr>
              </a:lvl1pPr>
              <a:lvl2pPr marL="685800" lvl="1" indent="-228600" algn="ctr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2800"/>
                <a:buFont typeface="Arial"/>
                <a:buNone/>
                <a:defRPr sz="2800" kern="1200" baseline="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lvl="2" indent="-228600" algn="ctr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2800"/>
                <a:buFont typeface="Arial"/>
                <a:buNone/>
                <a:defRPr sz="2800" kern="1200" baseline="0">
                  <a:solidFill>
                    <a:srgbClr val="222222"/>
                  </a:solidFill>
                  <a:latin typeface="+mn-lt"/>
                  <a:ea typeface="+mn-ea"/>
                  <a:cs typeface="+mn-cs"/>
                </a:defRPr>
              </a:lvl3pPr>
              <a:lvl4pPr marL="1714500" lvl="3" indent="-342900" algn="ctr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2800"/>
                <a:buFont typeface="+mj-lt"/>
                <a:buNone/>
                <a:defRPr sz="2800" kern="1200">
                  <a:solidFill>
                    <a:srgbClr val="222222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ctr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2800"/>
                <a:buFont typeface="Arial"/>
                <a:buNone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ctr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2800"/>
                <a:buFont typeface="Arial"/>
                <a:buNone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ctr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2800"/>
                <a:buFont typeface="Arial"/>
                <a:buNone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ctr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2800"/>
                <a:buFont typeface="Arial"/>
                <a:buNone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ctr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2800"/>
                <a:buFont typeface="Arial"/>
                <a:buNone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/>
              <a:r>
                <a:rPr lang="en-US" sz="1600">
                  <a:latin typeface="Arial" panose="020B0604020202020204" pitchFamily="34" charset="0"/>
                </a:rPr>
                <a:t>Work-Based Learning</a:t>
              </a:r>
            </a:p>
          </p:txBody>
        </p:sp>
        <p:sp>
          <p:nvSpPr>
            <p:cNvPr id="13" name="Subtitle 5">
              <a:extLst>
                <a:ext uri="{FF2B5EF4-FFF2-40B4-BE49-F238E27FC236}">
                  <a16:creationId xmlns:a16="http://schemas.microsoft.com/office/drawing/2014/main" id="{BC1B5C54-28FA-AE12-9D49-82BDD4EBDBDA}"/>
                </a:ext>
              </a:extLst>
            </p:cNvPr>
            <p:cNvSpPr txBox="1">
              <a:spLocks/>
            </p:cNvSpPr>
            <p:nvPr/>
          </p:nvSpPr>
          <p:spPr>
            <a:xfrm>
              <a:off x="1706870" y="3286664"/>
              <a:ext cx="2209523" cy="448573"/>
            </a:xfrm>
            <a:prstGeom prst="rect">
              <a:avLst/>
            </a:prstGeom>
          </p:spPr>
          <p:txBody>
            <a:bodyPr spcFirstLastPara="1" wrap="square" lIns="118872" tIns="118872" rIns="118872" bIns="118872" anchor="t" anchorCtr="0">
              <a:noAutofit/>
            </a:bodyPr>
            <a:lstStyle>
              <a:lvl1pPr marL="0" marR="0" lvl="0" indent="0" algn="l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Pts val="2800"/>
                <a:buFont typeface="Arial"/>
                <a:buNone/>
                <a:tabLst/>
                <a:defRPr sz="1800" kern="1200" baseline="0">
                  <a:solidFill>
                    <a:srgbClr val="222222"/>
                  </a:solidFill>
                  <a:latin typeface="Arial" charset="0"/>
                  <a:ea typeface="Arial" charset="0"/>
                  <a:cs typeface="Arial" charset="0"/>
                </a:defRPr>
              </a:lvl1pPr>
              <a:lvl2pPr marL="685800" lvl="1" indent="-228600" algn="ctr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2800"/>
                <a:buFont typeface="Arial"/>
                <a:buNone/>
                <a:defRPr sz="2800" kern="1200" baseline="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lvl="2" indent="-228600" algn="ctr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2800"/>
                <a:buFont typeface="Arial"/>
                <a:buNone/>
                <a:defRPr sz="2800" kern="1200" baseline="0">
                  <a:solidFill>
                    <a:srgbClr val="222222"/>
                  </a:solidFill>
                  <a:latin typeface="+mn-lt"/>
                  <a:ea typeface="+mn-ea"/>
                  <a:cs typeface="+mn-cs"/>
                </a:defRPr>
              </a:lvl3pPr>
              <a:lvl4pPr marL="1714500" lvl="3" indent="-342900" algn="ctr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2800"/>
                <a:buFont typeface="+mj-lt"/>
                <a:buNone/>
                <a:defRPr sz="2800" kern="1200">
                  <a:solidFill>
                    <a:srgbClr val="222222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ctr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2800"/>
                <a:buFont typeface="Arial"/>
                <a:buNone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ctr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2800"/>
                <a:buFont typeface="Arial"/>
                <a:buNone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ctr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2800"/>
                <a:buFont typeface="Arial"/>
                <a:buNone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ctr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2800"/>
                <a:buFont typeface="Arial"/>
                <a:buNone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ctr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2800"/>
                <a:buFont typeface="Arial"/>
                <a:buNone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/>
              <a:r>
                <a:rPr lang="en-US" sz="1600">
                  <a:latin typeface="Arial" panose="020B0604020202020204" pitchFamily="34" charset="0"/>
                </a:rPr>
                <a:t>Work-Based Courses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668263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B2CB083A-7B65-887A-7A00-0A5AC84C9155}"/>
              </a:ext>
            </a:extLst>
          </p:cNvPr>
          <p:cNvSpPr/>
          <p:nvPr/>
        </p:nvSpPr>
        <p:spPr>
          <a:xfrm>
            <a:off x="550606" y="2563926"/>
            <a:ext cx="10808641" cy="38775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DA9AA62-19ED-ECB9-3E1A-CC1EE65C668C}"/>
              </a:ext>
            </a:extLst>
          </p:cNvPr>
          <p:cNvCxnSpPr>
            <a:cxnSpLocks/>
          </p:cNvCxnSpPr>
          <p:nvPr/>
        </p:nvCxnSpPr>
        <p:spPr>
          <a:xfrm>
            <a:off x="695363" y="1544416"/>
            <a:ext cx="3970642" cy="0"/>
          </a:xfrm>
          <a:prstGeom prst="line">
            <a:avLst/>
          </a:prstGeom>
          <a:ln w="88900">
            <a:solidFill>
              <a:srgbClr val="39C1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18EBFAE-9169-4CCE-0688-56D35843CB93}"/>
              </a:ext>
            </a:extLst>
          </p:cNvPr>
          <p:cNvCxnSpPr>
            <a:cxnSpLocks/>
          </p:cNvCxnSpPr>
          <p:nvPr/>
        </p:nvCxnSpPr>
        <p:spPr>
          <a:xfrm flipV="1">
            <a:off x="6924343" y="1544416"/>
            <a:ext cx="4337590" cy="17194"/>
          </a:xfrm>
          <a:prstGeom prst="line">
            <a:avLst/>
          </a:prstGeom>
          <a:ln w="88900">
            <a:solidFill>
              <a:srgbClr val="39C1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82621BC-5625-76A3-0AF4-D548BCE494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30067" y="4352375"/>
            <a:ext cx="3015020" cy="1751376"/>
          </a:xfrm>
        </p:spPr>
        <p:txBody>
          <a:bodyPr/>
          <a:lstStyle/>
          <a:p>
            <a:r>
              <a:rPr lang="en-US" sz="1800" i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DE-WBCs are co-designed and co-taught by both dual enrollment instructors and participating employer partners.​</a:t>
            </a:r>
            <a:endParaRPr lang="en-US" i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CFDA359-DC9A-3CC2-A57A-8A02053D07C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FDB1BEC-C76A-DE93-3D39-A37C3BDA640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sz="800" b="1" i="0" u="none" strike="noStrike">
                <a:solidFill>
                  <a:schemeClr val="tx1"/>
                </a:solidFill>
                <a:effectLst/>
              </a:rPr>
              <a:t>DEVELOPING DUAL ENROLLMENT WORK-BASED COURSES</a:t>
            </a:r>
            <a:r>
              <a:rPr lang="en-US" sz="800" b="0" i="0">
                <a:solidFill>
                  <a:schemeClr val="tx1"/>
                </a:solidFill>
                <a:effectLst/>
              </a:rPr>
              <a:t>​</a:t>
            </a:r>
            <a:endParaRPr lang="en-US">
              <a:solidFill>
                <a:schemeClr val="tx1"/>
              </a:solidFill>
            </a:endParaRPr>
          </a:p>
          <a:p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4A7CE38-9EEE-6345-B682-6991568B6348}"/>
              </a:ext>
            </a:extLst>
          </p:cNvPr>
          <p:cNvSpPr>
            <a:spLocks noGrp="1"/>
          </p:cNvSpPr>
          <p:nvPr>
            <p:ph type="sldNum" idx="13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3</a:t>
            </a:fld>
            <a:endParaRPr lang="en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8C9E941C-8B82-CD7C-1DE3-30D60A1EEADC}"/>
              </a:ext>
            </a:extLst>
          </p:cNvPr>
          <p:cNvSpPr txBox="1">
            <a:spLocks/>
          </p:cNvSpPr>
          <p:nvPr/>
        </p:nvSpPr>
        <p:spPr>
          <a:xfrm>
            <a:off x="4224284" y="4347830"/>
            <a:ext cx="3389969" cy="1755921"/>
          </a:xfrm>
          <a:prstGeom prst="rect">
            <a:avLst/>
          </a:prstGeom>
        </p:spPr>
        <p:txBody>
          <a:bodyPr spcFirstLastPara="1" wrap="square" lIns="118872" tIns="118872" rIns="118872" bIns="118872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Pts val="1900"/>
              <a:buFont typeface="Arial"/>
              <a:buNone/>
              <a:tabLst/>
              <a:defRPr sz="1800" kern="1200" baseline="0">
                <a:solidFill>
                  <a:srgbClr val="222222"/>
                </a:solidFill>
                <a:latin typeface="Arial" charset="0"/>
                <a:ea typeface="Arial" charset="0"/>
                <a:cs typeface="Arial" charset="0"/>
              </a:defRPr>
            </a:lvl1pPr>
            <a:lvl2pPr marL="914400" lvl="1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 baseline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371600" lvl="2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 baseline="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3pPr>
            <a:lvl4pPr marL="1828800" lvl="3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+mj-lt"/>
              <a:buChar char="●"/>
              <a:defRPr sz="1600" kern="120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4pPr>
            <a:lvl5pPr marL="2286000" lvl="4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lvl="5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0400" lvl="6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7600" lvl="7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4800" lvl="8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Students enrolled in DE-WBCs receive one cohesive grade assessed by both the dual enrollment and employer instructor.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BEE20521-88B0-6D2C-2555-3C2DD3BA6E3C}"/>
              </a:ext>
            </a:extLst>
          </p:cNvPr>
          <p:cNvSpPr txBox="1">
            <a:spLocks/>
          </p:cNvSpPr>
          <p:nvPr/>
        </p:nvSpPr>
        <p:spPr>
          <a:xfrm>
            <a:off x="7765629" y="4294074"/>
            <a:ext cx="3627085" cy="2037242"/>
          </a:xfrm>
          <a:prstGeom prst="rect">
            <a:avLst/>
          </a:prstGeom>
        </p:spPr>
        <p:txBody>
          <a:bodyPr spcFirstLastPara="1" wrap="square" lIns="118872" tIns="118872" rIns="118872" bIns="118872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Pts val="1900"/>
              <a:buFont typeface="Arial"/>
              <a:buNone/>
              <a:tabLst/>
              <a:defRPr sz="1800" kern="1200" baseline="0">
                <a:solidFill>
                  <a:srgbClr val="222222"/>
                </a:solidFill>
                <a:latin typeface="Arial" charset="0"/>
                <a:ea typeface="Arial" charset="0"/>
                <a:cs typeface="Arial" charset="0"/>
              </a:defRPr>
            </a:lvl1pPr>
            <a:lvl2pPr marL="914400" lvl="1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 baseline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371600" lvl="2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 baseline="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3pPr>
            <a:lvl4pPr marL="1828800" lvl="3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+mj-lt"/>
              <a:buChar char="●"/>
              <a:defRPr sz="1600" kern="120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4pPr>
            <a:lvl5pPr marL="2286000" lvl="4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lvl="5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0400" lvl="6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7600" lvl="7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4800" lvl="8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  <a:latin typeface="Arial"/>
                <a:cs typeface="Arial"/>
              </a:rPr>
              <a:t>Schools implementing DE-WBCs require inclusive and intentional student recruitment, particularly focusing on students who lack representation in the course topic at hand.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6BBC1DA2-214E-7679-F3CB-A2F278EC7C60}"/>
              </a:ext>
            </a:extLst>
          </p:cNvPr>
          <p:cNvCxnSpPr>
            <a:cxnSpLocks/>
          </p:cNvCxnSpPr>
          <p:nvPr/>
        </p:nvCxnSpPr>
        <p:spPr>
          <a:xfrm>
            <a:off x="4102403" y="4217984"/>
            <a:ext cx="0" cy="2015612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5">
            <a:extLst>
              <a:ext uri="{FF2B5EF4-FFF2-40B4-BE49-F238E27FC236}">
                <a16:creationId xmlns:a16="http://schemas.microsoft.com/office/drawing/2014/main" id="{3460860F-6AF0-6EE5-4DD0-F869BE00A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606" y="1010890"/>
            <a:ext cx="11094679" cy="654729"/>
          </a:xfrm>
        </p:spPr>
        <p:txBody>
          <a:bodyPr/>
          <a:lstStyle/>
          <a:p>
            <a:r>
              <a:rPr lang="en-US" sz="3800" b="1" i="0" u="none" strike="noStrike">
                <a:solidFill>
                  <a:srgbClr val="000000"/>
                </a:solidFill>
                <a:effectLst/>
              </a:rPr>
              <a:t>KEY FEATURES OF THE DE-WBC MODEL </a:t>
            </a:r>
            <a:r>
              <a:rPr lang="en-US" sz="3800" b="0" i="0">
                <a:solidFill>
                  <a:srgbClr val="000000"/>
                </a:solidFill>
                <a:effectLst/>
              </a:rPr>
              <a:t>​</a:t>
            </a:r>
            <a:endParaRPr lang="en-US" sz="3800"/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388C1A70-82CE-FDAD-6540-729886E14C64}"/>
              </a:ext>
            </a:extLst>
          </p:cNvPr>
          <p:cNvCxnSpPr>
            <a:cxnSpLocks/>
          </p:cNvCxnSpPr>
          <p:nvPr/>
        </p:nvCxnSpPr>
        <p:spPr>
          <a:xfrm>
            <a:off x="7672629" y="4217984"/>
            <a:ext cx="0" cy="2015612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Picture 42" descr="A group of people working on a circuit board&#10;&#10;Description automatically generated">
            <a:extLst>
              <a:ext uri="{FF2B5EF4-FFF2-40B4-BE49-F238E27FC236}">
                <a16:creationId xmlns:a16="http://schemas.microsoft.com/office/drawing/2014/main" id="{C954EB27-29CC-4906-982D-D73DC0E2B3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753" y="2060101"/>
            <a:ext cx="3111500" cy="20701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CA1295B4-0795-E803-46E6-532279C2B8A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330563" y="2060101"/>
            <a:ext cx="3111500" cy="20701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D7670956-CB0F-F33F-92D1-F483395C6A0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910598" y="2060101"/>
            <a:ext cx="3055268" cy="2070100"/>
          </a:xfrm>
          <a:prstGeom prst="rect">
            <a:avLst/>
          </a:prstGeom>
        </p:spPr>
      </p:pic>
      <p:pic>
        <p:nvPicPr>
          <p:cNvPr id="5" name="Picture 4" descr="A group of people working on a circuit board&#10;&#10;Description automatically generated">
            <a:extLst>
              <a:ext uri="{FF2B5EF4-FFF2-40B4-BE49-F238E27FC236}">
                <a16:creationId xmlns:a16="http://schemas.microsoft.com/office/drawing/2014/main" id="{20FBE09E-BC0E-AD98-5A9E-2E7AF4E2A1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2752" y="2060101"/>
            <a:ext cx="3111500" cy="2074333"/>
          </a:xfrm>
          <a:prstGeom prst="rect">
            <a:avLst/>
          </a:prstGeom>
        </p:spPr>
      </p:pic>
      <p:pic>
        <p:nvPicPr>
          <p:cNvPr id="11" name="Picture 10" descr="A group of people in lab coats looking at a machine&#10;&#10;Description automatically generated">
            <a:extLst>
              <a:ext uri="{FF2B5EF4-FFF2-40B4-BE49-F238E27FC236}">
                <a16:creationId xmlns:a16="http://schemas.microsoft.com/office/drawing/2014/main" id="{0169291D-E50C-3E61-EB9A-034BE9A48E8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14356" y="2060101"/>
            <a:ext cx="3051510" cy="2068473"/>
          </a:xfrm>
          <a:prstGeom prst="rect">
            <a:avLst/>
          </a:prstGeom>
        </p:spPr>
      </p:pic>
      <p:pic>
        <p:nvPicPr>
          <p:cNvPr id="15" name="Picture 14" descr="A couple of women working on a machine&#10;&#10;Description automatically generated">
            <a:extLst>
              <a:ext uri="{FF2B5EF4-FFF2-40B4-BE49-F238E27FC236}">
                <a16:creationId xmlns:a16="http://schemas.microsoft.com/office/drawing/2014/main" id="{5522FA17-7D6F-357A-2077-36CED36912B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37473" y="2058321"/>
            <a:ext cx="3111500" cy="2074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831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DA9AA62-19ED-ECB9-3E1A-CC1EE65C668C}"/>
              </a:ext>
            </a:extLst>
          </p:cNvPr>
          <p:cNvCxnSpPr>
            <a:cxnSpLocks/>
          </p:cNvCxnSpPr>
          <p:nvPr/>
        </p:nvCxnSpPr>
        <p:spPr>
          <a:xfrm>
            <a:off x="810887" y="1504134"/>
            <a:ext cx="3062373" cy="0"/>
          </a:xfrm>
          <a:prstGeom prst="line">
            <a:avLst/>
          </a:prstGeom>
          <a:ln w="88900">
            <a:solidFill>
              <a:srgbClr val="39C1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82621BC-5625-76A3-0AF4-D548BCE494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0887" y="1895810"/>
            <a:ext cx="7660250" cy="401317"/>
          </a:xfrm>
        </p:spPr>
        <p:txBody>
          <a:bodyPr/>
          <a:lstStyle/>
          <a:p>
            <a:r>
              <a:rPr lang="en-US" b="1">
                <a:latin typeface="Arial" panose="020B0604020202020204" pitchFamily="34" charset="0"/>
              </a:rPr>
              <a:t>Gain exposure to the world of work.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CFDA359-DC9A-3CC2-A57A-8A02053D07C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FDB1BEC-C76A-DE93-3D39-A37C3BDA640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sz="800" b="1" i="0" u="none" strike="noStrike">
                <a:solidFill>
                  <a:schemeClr val="tx1"/>
                </a:solidFill>
                <a:effectLst/>
              </a:rPr>
              <a:t>DEVELOPING DUAL ENROLLMENT WORK-BASED COURSES</a:t>
            </a:r>
            <a:r>
              <a:rPr lang="en-US" sz="800" b="0" i="0">
                <a:solidFill>
                  <a:schemeClr val="tx1"/>
                </a:solidFill>
                <a:effectLst/>
              </a:rPr>
              <a:t>​</a:t>
            </a:r>
            <a:endParaRPr lang="en-US">
              <a:solidFill>
                <a:schemeClr val="tx1"/>
              </a:solidFill>
            </a:endParaRPr>
          </a:p>
          <a:p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4A7CE38-9EEE-6345-B682-6991568B6348}"/>
              </a:ext>
            </a:extLst>
          </p:cNvPr>
          <p:cNvSpPr>
            <a:spLocks noGrp="1"/>
          </p:cNvSpPr>
          <p:nvPr>
            <p:ph type="sldNum" idx="13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4</a:t>
            </a:fld>
            <a:endParaRPr lang="en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3460860F-6AF0-6EE5-4DD0-F869BE00A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63" y="914501"/>
            <a:ext cx="7844785" cy="683862"/>
          </a:xfrm>
        </p:spPr>
        <p:txBody>
          <a:bodyPr/>
          <a:lstStyle/>
          <a:p>
            <a:r>
              <a:rPr lang="en-US" sz="4200" b="1" i="0" u="none" strike="noStrike">
                <a:solidFill>
                  <a:srgbClr val="000000"/>
                </a:solidFill>
                <a:effectLst/>
              </a:rPr>
              <a:t>BENEFITS FOR STUDENTS</a:t>
            </a:r>
            <a:endParaRPr lang="en-US" sz="4200"/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323E9E3E-72E4-3FFF-B4DF-72E9FE8FA87C}"/>
              </a:ext>
            </a:extLst>
          </p:cNvPr>
          <p:cNvSpPr txBox="1">
            <a:spLocks/>
          </p:cNvSpPr>
          <p:nvPr/>
        </p:nvSpPr>
        <p:spPr>
          <a:xfrm>
            <a:off x="810887" y="2253997"/>
            <a:ext cx="7748921" cy="1034928"/>
          </a:xfrm>
          <a:prstGeom prst="rect">
            <a:avLst/>
          </a:prstGeom>
        </p:spPr>
        <p:txBody>
          <a:bodyPr spcFirstLastPara="1" wrap="square" lIns="118872" tIns="118872" rIns="118872" bIns="118872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Pts val="1900"/>
              <a:buFont typeface="Arial"/>
              <a:buNone/>
              <a:tabLst/>
              <a:defRPr sz="1800" kern="1200" baseline="0">
                <a:solidFill>
                  <a:srgbClr val="222222"/>
                </a:solidFill>
                <a:latin typeface="Arial" charset="0"/>
                <a:ea typeface="Arial" charset="0"/>
                <a:cs typeface="Arial" charset="0"/>
              </a:defRPr>
            </a:lvl1pPr>
            <a:lvl2pPr marL="914400" lvl="1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 baseline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371600" lvl="2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 baseline="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3pPr>
            <a:lvl4pPr marL="1828800" lvl="3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+mj-lt"/>
              <a:buChar char="●"/>
              <a:defRPr sz="1600" kern="120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4pPr>
            <a:lvl5pPr marL="2286000" lvl="4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lvl="5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0400" lvl="6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7600" lvl="7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4800" lvl="8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Students</a:t>
            </a:r>
            <a:r>
              <a:rPr lang="en-US" sz="1800" b="0" i="0" u="none" strike="noStrike">
                <a:effectLst/>
                <a:latin typeface="Arial" panose="020B0604020202020204" pitchFamily="34" charset="0"/>
              </a:rPr>
              <a:t> in dual enrollment work-based courses can start to develop basic technical and professional skills that employers look for but may be difficult to acquire in classroom settings alone. </a:t>
            </a:r>
            <a:r>
              <a:rPr lang="en-US" sz="1800" b="0" i="0">
                <a:effectLst/>
                <a:latin typeface="Arial" panose="020B0604020202020204" pitchFamily="34" charset="0"/>
              </a:rPr>
              <a:t>​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87A1247A-479A-7F78-5238-6DB425C6C779}"/>
              </a:ext>
            </a:extLst>
          </p:cNvPr>
          <p:cNvSpPr txBox="1">
            <a:spLocks/>
          </p:cNvSpPr>
          <p:nvPr/>
        </p:nvSpPr>
        <p:spPr>
          <a:xfrm>
            <a:off x="810887" y="3396232"/>
            <a:ext cx="7729258" cy="401317"/>
          </a:xfrm>
          <a:prstGeom prst="rect">
            <a:avLst/>
          </a:prstGeom>
        </p:spPr>
        <p:txBody>
          <a:bodyPr spcFirstLastPara="1" wrap="square" lIns="118872" tIns="118872" rIns="118872" bIns="118872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Pts val="1900"/>
              <a:buFont typeface="Arial"/>
              <a:buNone/>
              <a:tabLst/>
              <a:defRPr sz="1800" kern="1200" baseline="0">
                <a:solidFill>
                  <a:srgbClr val="222222"/>
                </a:solidFill>
                <a:latin typeface="Arial" charset="0"/>
                <a:ea typeface="Arial" charset="0"/>
                <a:cs typeface="Arial" charset="0"/>
              </a:defRPr>
            </a:lvl1pPr>
            <a:lvl2pPr marL="914400" lvl="1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 baseline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371600" lvl="2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 baseline="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3pPr>
            <a:lvl4pPr marL="1828800" lvl="3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+mj-lt"/>
              <a:buChar char="●"/>
              <a:defRPr sz="1600" kern="120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4pPr>
            <a:lvl5pPr marL="2286000" lvl="4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lvl="5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0400" lvl="6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7600" lvl="7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4800" lvl="8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latin typeface="Arial" panose="020B0604020202020204" pitchFamily="34" charset="0"/>
              </a:rPr>
              <a:t>Expand professional and social networks.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FF0760E5-D984-5C47-30A7-359718AA00C1}"/>
              </a:ext>
            </a:extLst>
          </p:cNvPr>
          <p:cNvSpPr txBox="1">
            <a:spLocks/>
          </p:cNvSpPr>
          <p:nvPr/>
        </p:nvSpPr>
        <p:spPr>
          <a:xfrm>
            <a:off x="810887" y="3754419"/>
            <a:ext cx="7660244" cy="1034928"/>
          </a:xfrm>
          <a:prstGeom prst="rect">
            <a:avLst/>
          </a:prstGeom>
        </p:spPr>
        <p:txBody>
          <a:bodyPr spcFirstLastPara="1" wrap="square" lIns="118872" tIns="118872" rIns="118872" bIns="118872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Pts val="1900"/>
              <a:buFont typeface="Arial"/>
              <a:buNone/>
              <a:tabLst/>
              <a:defRPr sz="1800" kern="1200" baseline="0">
                <a:solidFill>
                  <a:srgbClr val="222222"/>
                </a:solidFill>
                <a:latin typeface="Arial" charset="0"/>
                <a:ea typeface="Arial" charset="0"/>
                <a:cs typeface="Arial" charset="0"/>
              </a:defRPr>
            </a:lvl1pPr>
            <a:lvl2pPr marL="914400" lvl="1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 baseline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371600" lvl="2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 baseline="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3pPr>
            <a:lvl4pPr marL="1828800" lvl="3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+mj-lt"/>
              <a:buChar char="●"/>
              <a:defRPr sz="1600" kern="120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4pPr>
            <a:lvl5pPr marL="2286000" lvl="4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lvl="5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0400" lvl="6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7600" lvl="7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4800" lvl="8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latin typeface="Arial"/>
                <a:cs typeface="Arial"/>
              </a:rPr>
              <a:t>Dual enrollment work-based courses can help students build relationships with local employers and make decisions about</a:t>
            </a:r>
          </a:p>
          <a:p>
            <a:r>
              <a:rPr lang="en-US">
                <a:latin typeface="Arial"/>
                <a:cs typeface="Arial"/>
              </a:rPr>
              <a:t>long-term career goals.</a:t>
            </a:r>
          </a:p>
        </p:txBody>
      </p: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A029647B-B1DE-9EF2-F1A3-C30C628687AE}"/>
              </a:ext>
            </a:extLst>
          </p:cNvPr>
          <p:cNvSpPr txBox="1">
            <a:spLocks/>
          </p:cNvSpPr>
          <p:nvPr/>
        </p:nvSpPr>
        <p:spPr>
          <a:xfrm>
            <a:off x="810887" y="4875607"/>
            <a:ext cx="7556734" cy="401317"/>
          </a:xfrm>
          <a:prstGeom prst="rect">
            <a:avLst/>
          </a:prstGeom>
        </p:spPr>
        <p:txBody>
          <a:bodyPr spcFirstLastPara="1" wrap="square" lIns="118872" tIns="118872" rIns="118872" bIns="118872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Pts val="1900"/>
              <a:buFont typeface="Arial"/>
              <a:buNone/>
              <a:tabLst/>
              <a:defRPr sz="1800" kern="1200" baseline="0">
                <a:solidFill>
                  <a:srgbClr val="222222"/>
                </a:solidFill>
                <a:latin typeface="Arial" charset="0"/>
                <a:ea typeface="Arial" charset="0"/>
                <a:cs typeface="Arial" charset="0"/>
              </a:defRPr>
            </a:lvl1pPr>
            <a:lvl2pPr marL="914400" lvl="1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 baseline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371600" lvl="2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 baseline="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3pPr>
            <a:lvl4pPr marL="1828800" lvl="3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+mj-lt"/>
              <a:buChar char="●"/>
              <a:defRPr sz="1600" kern="120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4pPr>
            <a:lvl5pPr marL="2286000" lvl="4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lvl="5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0400" lvl="6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7600" lvl="7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4800" lvl="8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latin typeface="Arial" panose="020B0604020202020204" pitchFamily="34" charset="0"/>
              </a:rPr>
              <a:t>Gain experience that reinforces academic instruction.</a:t>
            </a: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34A50091-EC3D-2379-4D9E-CD02425AD0EC}"/>
              </a:ext>
            </a:extLst>
          </p:cNvPr>
          <p:cNvSpPr txBox="1">
            <a:spLocks/>
          </p:cNvSpPr>
          <p:nvPr/>
        </p:nvSpPr>
        <p:spPr>
          <a:xfrm>
            <a:off x="810887" y="5225168"/>
            <a:ext cx="7487536" cy="1034928"/>
          </a:xfrm>
          <a:prstGeom prst="rect">
            <a:avLst/>
          </a:prstGeom>
        </p:spPr>
        <p:txBody>
          <a:bodyPr spcFirstLastPara="1" wrap="square" lIns="118872" tIns="118872" rIns="118872" bIns="118872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Pts val="1900"/>
              <a:buFont typeface="Arial"/>
              <a:buNone/>
              <a:tabLst/>
              <a:defRPr sz="1800" kern="1200" baseline="0">
                <a:solidFill>
                  <a:srgbClr val="222222"/>
                </a:solidFill>
                <a:latin typeface="Arial" charset="0"/>
                <a:ea typeface="Arial" charset="0"/>
                <a:cs typeface="Arial" charset="0"/>
              </a:defRPr>
            </a:lvl1pPr>
            <a:lvl2pPr marL="914400" lvl="1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 baseline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371600" lvl="2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 baseline="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3pPr>
            <a:lvl4pPr marL="1828800" lvl="3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+mj-lt"/>
              <a:buChar char="●"/>
              <a:defRPr sz="1600" kern="120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4pPr>
            <a:lvl5pPr marL="2286000" lvl="4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lvl="5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0400" lvl="6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7600" lvl="7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4800" lvl="8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latin typeface="Arial" panose="020B0604020202020204" pitchFamily="34" charset="0"/>
              </a:rPr>
              <a:t>In work-based courses, students can apply the lessons they learn in the classroom to real-world situations. As a result, they are more likely to master and retain the material and they can demonstrate their new skills in a concrete way.​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F75A60D-FE2F-1DE0-7368-DDBB6C7D96D7}"/>
              </a:ext>
            </a:extLst>
          </p:cNvPr>
          <p:cNvCxnSpPr>
            <a:cxnSpLocks/>
          </p:cNvCxnSpPr>
          <p:nvPr/>
        </p:nvCxnSpPr>
        <p:spPr>
          <a:xfrm>
            <a:off x="810887" y="2053338"/>
            <a:ext cx="0" cy="594360"/>
          </a:xfrm>
          <a:prstGeom prst="line">
            <a:avLst/>
          </a:prstGeom>
          <a:ln w="38100">
            <a:solidFill>
              <a:srgbClr val="39C1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0D0BABE-E437-19D3-2581-347B5E04BD48}"/>
              </a:ext>
            </a:extLst>
          </p:cNvPr>
          <p:cNvCxnSpPr>
            <a:cxnSpLocks/>
          </p:cNvCxnSpPr>
          <p:nvPr/>
        </p:nvCxnSpPr>
        <p:spPr>
          <a:xfrm>
            <a:off x="810887" y="3553761"/>
            <a:ext cx="0" cy="594360"/>
          </a:xfrm>
          <a:prstGeom prst="line">
            <a:avLst/>
          </a:prstGeom>
          <a:ln w="38100">
            <a:solidFill>
              <a:srgbClr val="39C1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D1DE4BA-28BB-5E20-7A09-98EECAF1CAA8}"/>
              </a:ext>
            </a:extLst>
          </p:cNvPr>
          <p:cNvCxnSpPr>
            <a:cxnSpLocks/>
          </p:cNvCxnSpPr>
          <p:nvPr/>
        </p:nvCxnSpPr>
        <p:spPr>
          <a:xfrm>
            <a:off x="810887" y="5040320"/>
            <a:ext cx="0" cy="594360"/>
          </a:xfrm>
          <a:prstGeom prst="line">
            <a:avLst/>
          </a:prstGeom>
          <a:ln w="38100">
            <a:solidFill>
              <a:srgbClr val="39C1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person working on a machine&#10;&#10;Description automatically generated">
            <a:extLst>
              <a:ext uri="{FF2B5EF4-FFF2-40B4-BE49-F238E27FC236}">
                <a16:creationId xmlns:a16="http://schemas.microsoft.com/office/drawing/2014/main" id="{03C63189-3F21-1BD2-5BF0-AB235694E82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202" r="18106" b="35613"/>
          <a:stretch/>
        </p:blipFill>
        <p:spPr>
          <a:xfrm>
            <a:off x="8681144" y="2040248"/>
            <a:ext cx="2665018" cy="4105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3827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DA9AA62-19ED-ECB9-3E1A-CC1EE65C668C}"/>
              </a:ext>
            </a:extLst>
          </p:cNvPr>
          <p:cNvCxnSpPr>
            <a:cxnSpLocks/>
          </p:cNvCxnSpPr>
          <p:nvPr/>
        </p:nvCxnSpPr>
        <p:spPr>
          <a:xfrm>
            <a:off x="635478" y="1412086"/>
            <a:ext cx="2786148" cy="0"/>
          </a:xfrm>
          <a:prstGeom prst="line">
            <a:avLst/>
          </a:prstGeom>
          <a:ln w="889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5">
            <a:extLst>
              <a:ext uri="{FF2B5EF4-FFF2-40B4-BE49-F238E27FC236}">
                <a16:creationId xmlns:a16="http://schemas.microsoft.com/office/drawing/2014/main" id="{3460860F-6AF0-6EE5-4DD0-F869BE00A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519" y="846131"/>
            <a:ext cx="9685920" cy="1733197"/>
          </a:xfrm>
        </p:spPr>
        <p:txBody>
          <a:bodyPr/>
          <a:lstStyle/>
          <a:p>
            <a:r>
              <a:rPr lang="en-US" sz="4000" b="1" i="0" u="none" strike="noStrike">
                <a:solidFill>
                  <a:srgbClr val="000000"/>
                </a:solidFill>
                <a:effectLst/>
              </a:rPr>
              <a:t>BENEFITS FOR POSTSECONDARY INSTITUTIONS</a:t>
            </a:r>
            <a:r>
              <a:rPr lang="en-US" sz="4000" b="0" i="0">
                <a:solidFill>
                  <a:srgbClr val="000000"/>
                </a:solidFill>
                <a:effectLst/>
              </a:rPr>
              <a:t>​</a:t>
            </a:r>
            <a:endParaRPr lang="en-US" sz="400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82621BC-5625-76A3-0AF4-D548BCE494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569143" y="2256373"/>
            <a:ext cx="7660250" cy="401317"/>
          </a:xfrm>
        </p:spPr>
        <p:txBody>
          <a:bodyPr/>
          <a:lstStyle/>
          <a:p>
            <a:r>
              <a:rPr lang="en-US" sz="1800" b="1">
                <a:solidFill>
                  <a:srgbClr val="2D3B45"/>
                </a:solidFill>
                <a:latin typeface="Arial"/>
                <a:cs typeface="Arial"/>
              </a:rPr>
              <a:t>Strengthen industry</a:t>
            </a:r>
            <a:r>
              <a:rPr lang="en-US" sz="1800" b="1" i="0">
                <a:solidFill>
                  <a:srgbClr val="2D3B45"/>
                </a:solidFill>
                <a:effectLst/>
                <a:latin typeface="Arial"/>
                <a:cs typeface="Arial"/>
              </a:rPr>
              <a:t> partnerships.</a:t>
            </a:r>
            <a:r>
              <a:rPr lang="en-US" sz="1800" b="0" i="0">
                <a:solidFill>
                  <a:srgbClr val="2D3B45"/>
                </a:solidFill>
                <a:effectLst/>
                <a:latin typeface="Arial"/>
                <a:cs typeface="Arial"/>
              </a:rPr>
              <a:t> </a:t>
            </a:r>
            <a:endParaRPr lang="en-US" b="1">
              <a:latin typeface="Arial" panose="020B0604020202020204" pitchFamily="34" charset="0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CFDA359-DC9A-3CC2-A57A-8A02053D07C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FDB1BEC-C76A-DE93-3D39-A37C3BDA640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sz="800" b="1" i="0" u="none" strike="noStrike">
                <a:solidFill>
                  <a:schemeClr val="tx1"/>
                </a:solidFill>
                <a:effectLst/>
              </a:rPr>
              <a:t>DEVELOPING DUAL ENROLLMENT WORK-BASED COURSES</a:t>
            </a:r>
            <a:r>
              <a:rPr lang="en-US" sz="800" b="0" i="0">
                <a:solidFill>
                  <a:schemeClr val="tx1"/>
                </a:solidFill>
                <a:effectLst/>
              </a:rPr>
              <a:t>​</a:t>
            </a:r>
            <a:endParaRPr lang="en-US">
              <a:solidFill>
                <a:schemeClr val="tx1"/>
              </a:solidFill>
            </a:endParaRPr>
          </a:p>
          <a:p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4A7CE38-9EEE-6345-B682-6991568B6348}"/>
              </a:ext>
            </a:extLst>
          </p:cNvPr>
          <p:cNvSpPr>
            <a:spLocks noGrp="1"/>
          </p:cNvSpPr>
          <p:nvPr>
            <p:ph type="sldNum" idx="13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5</a:t>
            </a:fld>
            <a:endParaRPr lang="en"/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323E9E3E-72E4-3FFF-B4DF-72E9FE8FA87C}"/>
              </a:ext>
            </a:extLst>
          </p:cNvPr>
          <p:cNvSpPr txBox="1">
            <a:spLocks/>
          </p:cNvSpPr>
          <p:nvPr/>
        </p:nvSpPr>
        <p:spPr>
          <a:xfrm>
            <a:off x="3569142" y="2614560"/>
            <a:ext cx="8507627" cy="1034928"/>
          </a:xfrm>
          <a:prstGeom prst="rect">
            <a:avLst/>
          </a:prstGeom>
        </p:spPr>
        <p:txBody>
          <a:bodyPr spcFirstLastPara="1" wrap="square" lIns="118872" tIns="118872" rIns="118872" bIns="118872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Pts val="1900"/>
              <a:buFont typeface="Arial"/>
              <a:buNone/>
              <a:tabLst/>
              <a:defRPr sz="1800" kern="1200" baseline="0">
                <a:solidFill>
                  <a:srgbClr val="222222"/>
                </a:solidFill>
                <a:latin typeface="Arial" charset="0"/>
                <a:ea typeface="Arial" charset="0"/>
                <a:cs typeface="Arial" charset="0"/>
              </a:defRPr>
            </a:lvl1pPr>
            <a:lvl2pPr marL="914400" lvl="1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 baseline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371600" lvl="2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 baseline="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3pPr>
            <a:lvl4pPr marL="1828800" lvl="3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+mj-lt"/>
              <a:buChar char="●"/>
              <a:defRPr sz="1600" kern="120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4pPr>
            <a:lvl5pPr marL="2286000" lvl="4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lvl="5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0400" lvl="6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7600" lvl="7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4800" lvl="8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>
                <a:solidFill>
                  <a:srgbClr val="2D3B45"/>
                </a:solidFill>
                <a:latin typeface="Arial"/>
                <a:cs typeface="Arial"/>
              </a:rPr>
              <a:t>Dual enrollment work-based</a:t>
            </a:r>
            <a:r>
              <a:rPr lang="en-US" sz="1800" b="0" i="0">
                <a:solidFill>
                  <a:srgbClr val="2D3B45"/>
                </a:solidFill>
                <a:effectLst/>
                <a:latin typeface="Arial"/>
                <a:cs typeface="Arial"/>
              </a:rPr>
              <a:t> courses can provide an opportunity to initiate or deepen engagement with</a:t>
            </a:r>
            <a:r>
              <a:rPr lang="en-US" sz="1800">
                <a:solidFill>
                  <a:srgbClr val="2D3B45"/>
                </a:solidFill>
                <a:latin typeface="Arial"/>
                <a:cs typeface="Arial"/>
              </a:rPr>
              <a:t> local</a:t>
            </a:r>
            <a:r>
              <a:rPr lang="en-US" sz="1800" b="0" i="0">
                <a:solidFill>
                  <a:srgbClr val="2D3B45"/>
                </a:solidFill>
                <a:effectLst/>
                <a:latin typeface="Arial"/>
                <a:cs typeface="Arial"/>
              </a:rPr>
              <a:t> industry partners.</a:t>
            </a:r>
            <a:endParaRPr lang="en-US">
              <a:latin typeface="Arial"/>
              <a:cs typeface="Arial"/>
            </a:endParaRP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87A1247A-479A-7F78-5238-6DB425C6C779}"/>
              </a:ext>
            </a:extLst>
          </p:cNvPr>
          <p:cNvSpPr txBox="1">
            <a:spLocks/>
          </p:cNvSpPr>
          <p:nvPr/>
        </p:nvSpPr>
        <p:spPr>
          <a:xfrm>
            <a:off x="3569143" y="3568944"/>
            <a:ext cx="7729258" cy="401317"/>
          </a:xfrm>
          <a:prstGeom prst="rect">
            <a:avLst/>
          </a:prstGeom>
        </p:spPr>
        <p:txBody>
          <a:bodyPr spcFirstLastPara="1" wrap="square" lIns="118872" tIns="118872" rIns="118872" bIns="118872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Pts val="1900"/>
              <a:buFont typeface="Arial"/>
              <a:buNone/>
              <a:tabLst/>
              <a:defRPr sz="1800" kern="1200" baseline="0">
                <a:solidFill>
                  <a:srgbClr val="222222"/>
                </a:solidFill>
                <a:latin typeface="Arial" charset="0"/>
                <a:ea typeface="Arial" charset="0"/>
                <a:cs typeface="Arial" charset="0"/>
              </a:defRPr>
            </a:lvl1pPr>
            <a:lvl2pPr marL="914400" lvl="1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 baseline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371600" lvl="2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 baseline="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3pPr>
            <a:lvl4pPr marL="1828800" lvl="3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+mj-lt"/>
              <a:buChar char="●"/>
              <a:defRPr sz="1600" kern="120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4pPr>
            <a:lvl5pPr marL="2286000" lvl="4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lvl="5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0400" lvl="6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7600" lvl="7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4800" lvl="8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>
                <a:solidFill>
                  <a:srgbClr val="2D3B45"/>
                </a:solidFill>
                <a:latin typeface="Arial"/>
                <a:cs typeface="Arial"/>
              </a:rPr>
              <a:t>Expose high school students to college. </a:t>
            </a:r>
            <a:endParaRPr lang="en-US" b="1">
              <a:latin typeface="Arial" panose="020B0604020202020204" pitchFamily="34" charset="0"/>
            </a:endParaRP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FF0760E5-D984-5C47-30A7-359718AA00C1}"/>
              </a:ext>
            </a:extLst>
          </p:cNvPr>
          <p:cNvSpPr txBox="1">
            <a:spLocks/>
          </p:cNvSpPr>
          <p:nvPr/>
        </p:nvSpPr>
        <p:spPr>
          <a:xfrm>
            <a:off x="3569143" y="3927131"/>
            <a:ext cx="8507609" cy="1034928"/>
          </a:xfrm>
          <a:prstGeom prst="rect">
            <a:avLst/>
          </a:prstGeom>
        </p:spPr>
        <p:txBody>
          <a:bodyPr spcFirstLastPara="1" wrap="square" lIns="118872" tIns="118872" rIns="118872" bIns="118872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Pts val="1900"/>
              <a:buFont typeface="Arial"/>
              <a:buNone/>
              <a:tabLst/>
              <a:defRPr sz="1800" kern="1200" baseline="0">
                <a:solidFill>
                  <a:srgbClr val="222222"/>
                </a:solidFill>
                <a:latin typeface="Arial" charset="0"/>
                <a:ea typeface="Arial" charset="0"/>
                <a:cs typeface="Arial" charset="0"/>
              </a:defRPr>
            </a:lvl1pPr>
            <a:lvl2pPr marL="914400" lvl="1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 baseline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371600" lvl="2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 baseline="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3pPr>
            <a:lvl4pPr marL="1828800" lvl="3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+mj-lt"/>
              <a:buChar char="●"/>
              <a:defRPr sz="1600" kern="120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4pPr>
            <a:lvl5pPr marL="2286000" lvl="4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lvl="5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0400" lvl="6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7600" lvl="7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4800" lvl="8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i="0">
                <a:solidFill>
                  <a:srgbClr val="2D3B45"/>
                </a:solidFill>
                <a:effectLst/>
                <a:latin typeface="Arial"/>
                <a:cs typeface="Arial"/>
              </a:rPr>
              <a:t>High school students can get </a:t>
            </a:r>
            <a:r>
              <a:rPr lang="en-US" sz="1800">
                <a:solidFill>
                  <a:srgbClr val="2D3B45"/>
                </a:solidFill>
                <a:latin typeface="Arial"/>
                <a:cs typeface="Arial"/>
              </a:rPr>
              <a:t>accustomed to the college campus, staff, and resources, making them more comfortable attending once they graduate. </a:t>
            </a:r>
            <a:endParaRPr lang="en-US" sz="1800">
              <a:solidFill>
                <a:srgbClr val="2D3B45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A029647B-B1DE-9EF2-F1A3-C30C628687AE}"/>
              </a:ext>
            </a:extLst>
          </p:cNvPr>
          <p:cNvSpPr txBox="1">
            <a:spLocks/>
          </p:cNvSpPr>
          <p:nvPr/>
        </p:nvSpPr>
        <p:spPr>
          <a:xfrm>
            <a:off x="3564786" y="4790833"/>
            <a:ext cx="6481315" cy="401317"/>
          </a:xfrm>
          <a:prstGeom prst="rect">
            <a:avLst/>
          </a:prstGeom>
        </p:spPr>
        <p:txBody>
          <a:bodyPr spcFirstLastPara="1" wrap="square" lIns="118872" tIns="118872" rIns="118872" bIns="118872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Pts val="1900"/>
              <a:buFont typeface="Arial"/>
              <a:buNone/>
              <a:tabLst/>
              <a:defRPr sz="1800" kern="1200" baseline="0">
                <a:solidFill>
                  <a:srgbClr val="222222"/>
                </a:solidFill>
                <a:latin typeface="Arial" charset="0"/>
                <a:ea typeface="Arial" charset="0"/>
                <a:cs typeface="Arial" charset="0"/>
              </a:defRPr>
            </a:lvl1pPr>
            <a:lvl2pPr marL="914400" lvl="1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 baseline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371600" lvl="2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 baseline="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3pPr>
            <a:lvl4pPr marL="1828800" lvl="3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+mj-lt"/>
              <a:buChar char="●"/>
              <a:defRPr sz="1600" kern="120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4pPr>
            <a:lvl5pPr marL="2286000" lvl="4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lvl="5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0400" lvl="6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7600" lvl="7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4800" lvl="8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i="0">
                <a:solidFill>
                  <a:srgbClr val="2D3B45"/>
                </a:solidFill>
                <a:effectLst/>
                <a:latin typeface="Arial"/>
                <a:cs typeface="Arial"/>
              </a:rPr>
              <a:t>Prepare students for </a:t>
            </a:r>
            <a:r>
              <a:rPr lang="en-US" sz="1800" b="1">
                <a:solidFill>
                  <a:srgbClr val="2D3B45"/>
                </a:solidFill>
                <a:latin typeface="Arial"/>
                <a:cs typeface="Arial"/>
              </a:rPr>
              <a:t>career pathways</a:t>
            </a:r>
            <a:r>
              <a:rPr lang="en-US" sz="1800" b="1" i="0">
                <a:solidFill>
                  <a:srgbClr val="2D3B45"/>
                </a:solidFill>
                <a:effectLst/>
                <a:latin typeface="Arial"/>
                <a:cs typeface="Arial"/>
              </a:rPr>
              <a:t>.</a:t>
            </a:r>
            <a:endParaRPr lang="en-US" b="1">
              <a:latin typeface="Arial" panose="020B0604020202020204" pitchFamily="34" charset="0"/>
            </a:endParaRP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34A50091-EC3D-2379-4D9E-CD02425AD0EC}"/>
              </a:ext>
            </a:extLst>
          </p:cNvPr>
          <p:cNvSpPr txBox="1">
            <a:spLocks/>
          </p:cNvSpPr>
          <p:nvPr/>
        </p:nvSpPr>
        <p:spPr>
          <a:xfrm>
            <a:off x="3564786" y="5140394"/>
            <a:ext cx="8256346" cy="1034928"/>
          </a:xfrm>
          <a:prstGeom prst="rect">
            <a:avLst/>
          </a:prstGeom>
        </p:spPr>
        <p:txBody>
          <a:bodyPr spcFirstLastPara="1" wrap="square" lIns="118872" tIns="118872" rIns="118872" bIns="118872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Pts val="1900"/>
              <a:buFont typeface="Arial"/>
              <a:buNone/>
              <a:tabLst/>
              <a:defRPr sz="1800" kern="1200" baseline="0">
                <a:solidFill>
                  <a:srgbClr val="222222"/>
                </a:solidFill>
                <a:latin typeface="Arial" charset="0"/>
                <a:ea typeface="Arial" charset="0"/>
                <a:cs typeface="Arial" charset="0"/>
              </a:defRPr>
            </a:lvl1pPr>
            <a:lvl2pPr marL="914400" lvl="1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 baseline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371600" lvl="2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 baseline="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3pPr>
            <a:lvl4pPr marL="1828800" lvl="3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+mj-lt"/>
              <a:buChar char="●"/>
              <a:defRPr sz="1600" kern="120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4pPr>
            <a:lvl5pPr marL="2286000" lvl="4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lvl="5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0400" lvl="6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7600" lvl="7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4800" lvl="8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>
                <a:solidFill>
                  <a:srgbClr val="2D3B45"/>
                </a:solidFill>
                <a:latin typeface="Arial"/>
                <a:cs typeface="Arial"/>
              </a:rPr>
              <a:t>Dual enrollment work-based courses should expose students to high-paying workforce fields, particularly ones that represent </a:t>
            </a:r>
            <a:r>
              <a:rPr lang="en-US" sz="1800" b="0" i="0">
                <a:solidFill>
                  <a:srgbClr val="2D3B45"/>
                </a:solidFill>
                <a:effectLst/>
                <a:latin typeface="Arial"/>
                <a:cs typeface="Arial"/>
              </a:rPr>
              <a:t>the </a:t>
            </a:r>
            <a:r>
              <a:rPr lang="en-US" sz="1800">
                <a:solidFill>
                  <a:srgbClr val="2D3B45"/>
                </a:solidFill>
                <a:latin typeface="Arial"/>
                <a:cs typeface="Arial"/>
              </a:rPr>
              <a:t>postsecondary partner's degree programs, making them a reliable resource for possible career advisement </a:t>
            </a:r>
            <a:r>
              <a:rPr lang="en-US" sz="1800" b="0" i="0">
                <a:solidFill>
                  <a:srgbClr val="2D3B45"/>
                </a:solidFill>
                <a:effectLst/>
                <a:latin typeface="Arial"/>
                <a:cs typeface="Arial"/>
              </a:rPr>
              <a:t>and </a:t>
            </a:r>
            <a:r>
              <a:rPr lang="en-US" sz="1800">
                <a:solidFill>
                  <a:srgbClr val="2D3B45"/>
                </a:solidFill>
                <a:latin typeface="Arial"/>
                <a:cs typeface="Arial"/>
              </a:rPr>
              <a:t>pathways</a:t>
            </a:r>
            <a:r>
              <a:rPr lang="en-US" sz="1800" b="0" i="0">
                <a:solidFill>
                  <a:srgbClr val="2D3B45"/>
                </a:solidFill>
                <a:effectLst/>
                <a:latin typeface="Arial"/>
                <a:cs typeface="Arial"/>
              </a:rPr>
              <a:t>.</a:t>
            </a:r>
            <a:r>
              <a:rPr lang="en-US" sz="1800">
                <a:solidFill>
                  <a:srgbClr val="2D3B45"/>
                </a:solidFill>
                <a:latin typeface="Arial"/>
                <a:cs typeface="Arial"/>
              </a:rPr>
              <a:t> </a:t>
            </a:r>
            <a:endParaRPr lang="en-US" sz="1800" b="0" i="0">
              <a:solidFill>
                <a:srgbClr val="2D3B45"/>
              </a:solidFill>
              <a:effectLst/>
              <a:latin typeface="Arial"/>
              <a:cs typeface="Arial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F75A60D-FE2F-1DE0-7368-DDBB6C7D96D7}"/>
              </a:ext>
            </a:extLst>
          </p:cNvPr>
          <p:cNvCxnSpPr>
            <a:cxnSpLocks/>
          </p:cNvCxnSpPr>
          <p:nvPr/>
        </p:nvCxnSpPr>
        <p:spPr>
          <a:xfrm>
            <a:off x="3569143" y="2413901"/>
            <a:ext cx="0" cy="59436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0D0BABE-E437-19D3-2581-347B5E04BD48}"/>
              </a:ext>
            </a:extLst>
          </p:cNvPr>
          <p:cNvCxnSpPr>
            <a:cxnSpLocks/>
          </p:cNvCxnSpPr>
          <p:nvPr/>
        </p:nvCxnSpPr>
        <p:spPr>
          <a:xfrm>
            <a:off x="3569143" y="3726473"/>
            <a:ext cx="0" cy="59436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D1DE4BA-28BB-5E20-7A09-98EECAF1CAA8}"/>
              </a:ext>
            </a:extLst>
          </p:cNvPr>
          <p:cNvCxnSpPr>
            <a:cxnSpLocks/>
          </p:cNvCxnSpPr>
          <p:nvPr/>
        </p:nvCxnSpPr>
        <p:spPr>
          <a:xfrm>
            <a:off x="3564786" y="4955546"/>
            <a:ext cx="0" cy="59436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Two people looking at a paper&#10;&#10;Description automatically generated">
            <a:extLst>
              <a:ext uri="{FF2B5EF4-FFF2-40B4-BE49-F238E27FC236}">
                <a16:creationId xmlns:a16="http://schemas.microsoft.com/office/drawing/2014/main" id="{ADBAF339-A329-2E57-BBE1-8681BF8EF8A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594" r="32252"/>
          <a:stretch/>
        </p:blipFill>
        <p:spPr>
          <a:xfrm>
            <a:off x="326042" y="2371270"/>
            <a:ext cx="2983107" cy="4146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5294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DA9AA62-19ED-ECB9-3E1A-CC1EE65C668C}"/>
              </a:ext>
            </a:extLst>
          </p:cNvPr>
          <p:cNvCxnSpPr>
            <a:cxnSpLocks/>
          </p:cNvCxnSpPr>
          <p:nvPr/>
        </p:nvCxnSpPr>
        <p:spPr>
          <a:xfrm>
            <a:off x="635478" y="1412086"/>
            <a:ext cx="2805812" cy="0"/>
          </a:xfrm>
          <a:prstGeom prst="line">
            <a:avLst/>
          </a:prstGeom>
          <a:ln w="889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5">
            <a:extLst>
              <a:ext uri="{FF2B5EF4-FFF2-40B4-BE49-F238E27FC236}">
                <a16:creationId xmlns:a16="http://schemas.microsoft.com/office/drawing/2014/main" id="{3460860F-6AF0-6EE5-4DD0-F869BE00A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1786" y="851948"/>
            <a:ext cx="9685920" cy="777921"/>
          </a:xfrm>
        </p:spPr>
        <p:txBody>
          <a:bodyPr/>
          <a:lstStyle/>
          <a:p>
            <a:r>
              <a:rPr lang="en-US" sz="4000" b="1" i="0" u="none" strike="noStrike">
                <a:solidFill>
                  <a:srgbClr val="000000"/>
                </a:solidFill>
                <a:effectLst/>
              </a:rPr>
              <a:t>BENEFITS FOR </a:t>
            </a:r>
            <a:r>
              <a:rPr lang="en-US" sz="4000" b="1">
                <a:solidFill>
                  <a:srgbClr val="000000"/>
                </a:solidFill>
              </a:rPr>
              <a:t>EMPLOYERS</a:t>
            </a:r>
            <a:endParaRPr lang="en-US" sz="400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82621BC-5625-76A3-0AF4-D548BCE494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89067" y="1745035"/>
            <a:ext cx="7660250" cy="401317"/>
          </a:xfrm>
        </p:spPr>
        <p:txBody>
          <a:bodyPr/>
          <a:lstStyle/>
          <a:p>
            <a:r>
              <a:rPr lang="en-US" sz="1800" b="1" i="0">
                <a:solidFill>
                  <a:srgbClr val="2D3B45"/>
                </a:solidFill>
                <a:effectLst/>
                <a:latin typeface="Arial"/>
                <a:cs typeface="Arial"/>
              </a:rPr>
              <a:t>Develop more robust talent pipelines.</a:t>
            </a:r>
            <a:r>
              <a:rPr lang="en-US" sz="1800" b="0" i="0">
                <a:solidFill>
                  <a:srgbClr val="2D3B45"/>
                </a:solidFill>
                <a:effectLst/>
                <a:latin typeface="Arial"/>
                <a:cs typeface="Arial"/>
              </a:rPr>
              <a:t> </a:t>
            </a:r>
            <a:endParaRPr lang="en-US" b="1">
              <a:latin typeface="Arial" panose="020B0604020202020204" pitchFamily="34" charset="0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CFDA359-DC9A-3CC2-A57A-8A02053D07C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FDB1BEC-C76A-DE93-3D39-A37C3BDA640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sz="800" b="1" i="0" u="none" strike="noStrike">
                <a:solidFill>
                  <a:schemeClr val="tx1"/>
                </a:solidFill>
                <a:effectLst/>
              </a:rPr>
              <a:t>DEVELOPING DUAL ENROLLMENT WORK-BASED COURSES</a:t>
            </a:r>
            <a:r>
              <a:rPr lang="en-US" sz="800" b="0" i="0">
                <a:solidFill>
                  <a:schemeClr val="tx1"/>
                </a:solidFill>
                <a:effectLst/>
              </a:rPr>
              <a:t>​</a:t>
            </a:r>
            <a:endParaRPr lang="en-US">
              <a:solidFill>
                <a:schemeClr val="tx1"/>
              </a:solidFill>
            </a:endParaRPr>
          </a:p>
          <a:p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4A7CE38-9EEE-6345-B682-6991568B6348}"/>
              </a:ext>
            </a:extLst>
          </p:cNvPr>
          <p:cNvSpPr>
            <a:spLocks noGrp="1"/>
          </p:cNvSpPr>
          <p:nvPr>
            <p:ph type="sldNum" idx="13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6</a:t>
            </a:fld>
            <a:endParaRPr lang="en"/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323E9E3E-72E4-3FFF-B4DF-72E9FE8FA87C}"/>
              </a:ext>
            </a:extLst>
          </p:cNvPr>
          <p:cNvSpPr txBox="1">
            <a:spLocks/>
          </p:cNvSpPr>
          <p:nvPr/>
        </p:nvSpPr>
        <p:spPr>
          <a:xfrm>
            <a:off x="3894883" y="2138123"/>
            <a:ext cx="7816142" cy="1034928"/>
          </a:xfrm>
          <a:prstGeom prst="rect">
            <a:avLst/>
          </a:prstGeom>
        </p:spPr>
        <p:txBody>
          <a:bodyPr spcFirstLastPara="1" wrap="square" lIns="118872" tIns="118872" rIns="118872" bIns="118872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Pts val="1900"/>
              <a:buFont typeface="Arial"/>
              <a:buNone/>
              <a:tabLst/>
              <a:defRPr sz="1800" kern="1200" baseline="0">
                <a:solidFill>
                  <a:srgbClr val="222222"/>
                </a:solidFill>
                <a:latin typeface="Arial" charset="0"/>
                <a:ea typeface="Arial" charset="0"/>
                <a:cs typeface="Arial" charset="0"/>
              </a:defRPr>
            </a:lvl1pPr>
            <a:lvl2pPr marL="914400" lvl="1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 baseline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371600" lvl="2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 baseline="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3pPr>
            <a:lvl4pPr marL="1828800" lvl="3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+mj-lt"/>
              <a:buChar char="●"/>
              <a:defRPr sz="1600" kern="120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4pPr>
            <a:lvl5pPr marL="2286000" lvl="4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lvl="5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0400" lvl="6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7600" lvl="7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4800" lvl="8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0" i="0">
                <a:solidFill>
                  <a:srgbClr val="2D3B45"/>
                </a:solidFill>
                <a:effectLst/>
                <a:latin typeface="Arial"/>
                <a:cs typeface="Arial"/>
              </a:rPr>
              <a:t>By participating in </a:t>
            </a:r>
            <a:r>
              <a:rPr lang="en-US" sz="1800">
                <a:solidFill>
                  <a:srgbClr val="2D3B45"/>
                </a:solidFill>
                <a:latin typeface="Arial"/>
                <a:cs typeface="Arial"/>
              </a:rPr>
              <a:t>dual enrollment work-based</a:t>
            </a:r>
            <a:r>
              <a:rPr lang="en-US" sz="1800" b="0" i="0">
                <a:solidFill>
                  <a:srgbClr val="2D3B45"/>
                </a:solidFill>
                <a:effectLst/>
                <a:latin typeface="Arial"/>
                <a:cs typeface="Arial"/>
              </a:rPr>
              <a:t> courses, businesses have the opportunity to train and observe potential future employees, which </a:t>
            </a:r>
            <a:r>
              <a:rPr lang="en-US" sz="1800">
                <a:solidFill>
                  <a:srgbClr val="2D3B45"/>
                </a:solidFill>
                <a:latin typeface="Arial"/>
                <a:cs typeface="Arial"/>
              </a:rPr>
              <a:t>can</a:t>
            </a:r>
            <a:r>
              <a:rPr lang="en-US" sz="1800" b="0" i="0">
                <a:solidFill>
                  <a:srgbClr val="2D3B45"/>
                </a:solidFill>
                <a:effectLst/>
                <a:latin typeface="Arial"/>
                <a:cs typeface="Arial"/>
              </a:rPr>
              <a:t> help them fill job positions in the future.</a:t>
            </a:r>
            <a:endParaRPr lang="en-US">
              <a:latin typeface="Arial"/>
              <a:cs typeface="Arial"/>
            </a:endParaRP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87A1247A-479A-7F78-5238-6DB425C6C779}"/>
              </a:ext>
            </a:extLst>
          </p:cNvPr>
          <p:cNvSpPr txBox="1">
            <a:spLocks/>
          </p:cNvSpPr>
          <p:nvPr/>
        </p:nvSpPr>
        <p:spPr>
          <a:xfrm>
            <a:off x="3894883" y="3329505"/>
            <a:ext cx="7729258" cy="401317"/>
          </a:xfrm>
          <a:prstGeom prst="rect">
            <a:avLst/>
          </a:prstGeom>
        </p:spPr>
        <p:txBody>
          <a:bodyPr spcFirstLastPara="1" wrap="square" lIns="118872" tIns="118872" rIns="118872" bIns="118872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Pts val="1900"/>
              <a:buFont typeface="Arial"/>
              <a:buNone/>
              <a:tabLst/>
              <a:defRPr sz="1800" kern="1200" baseline="0">
                <a:solidFill>
                  <a:srgbClr val="222222"/>
                </a:solidFill>
                <a:latin typeface="Arial" charset="0"/>
                <a:ea typeface="Arial" charset="0"/>
                <a:cs typeface="Arial" charset="0"/>
              </a:defRPr>
            </a:lvl1pPr>
            <a:lvl2pPr marL="914400" lvl="1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 baseline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371600" lvl="2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 baseline="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3pPr>
            <a:lvl4pPr marL="1828800" lvl="3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+mj-lt"/>
              <a:buChar char="●"/>
              <a:defRPr sz="1600" kern="120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4pPr>
            <a:lvl5pPr marL="2286000" lvl="4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lvl="5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0400" lvl="6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7600" lvl="7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4800" lvl="8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i="0">
                <a:solidFill>
                  <a:srgbClr val="2D3B45"/>
                </a:solidFill>
                <a:effectLst/>
                <a:latin typeface="Arial"/>
                <a:cs typeface="Arial"/>
              </a:rPr>
              <a:t>Access a diverse and innovative</a:t>
            </a:r>
            <a:r>
              <a:rPr lang="en-US" sz="1800" b="0" i="0">
                <a:solidFill>
                  <a:srgbClr val="2D3B45"/>
                </a:solidFill>
                <a:effectLst/>
                <a:latin typeface="Arial"/>
                <a:cs typeface="Arial"/>
              </a:rPr>
              <a:t> </a:t>
            </a:r>
            <a:r>
              <a:rPr lang="en-US" sz="1800" b="1" i="0">
                <a:solidFill>
                  <a:srgbClr val="2D3B45"/>
                </a:solidFill>
                <a:effectLst/>
                <a:latin typeface="Arial"/>
                <a:cs typeface="Arial"/>
              </a:rPr>
              <a:t>labor pool.</a:t>
            </a:r>
            <a:r>
              <a:rPr lang="en-US" sz="1800" b="0" i="0">
                <a:solidFill>
                  <a:srgbClr val="2D3B45"/>
                </a:solidFill>
                <a:effectLst/>
                <a:latin typeface="Arial"/>
                <a:cs typeface="Arial"/>
              </a:rPr>
              <a:t> </a:t>
            </a:r>
            <a:endParaRPr lang="en-US" b="1">
              <a:latin typeface="Arial" panose="020B0604020202020204" pitchFamily="34" charset="0"/>
            </a:endParaRP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FF0760E5-D984-5C47-30A7-359718AA00C1}"/>
              </a:ext>
            </a:extLst>
          </p:cNvPr>
          <p:cNvSpPr txBox="1">
            <a:spLocks/>
          </p:cNvSpPr>
          <p:nvPr/>
        </p:nvSpPr>
        <p:spPr>
          <a:xfrm>
            <a:off x="3894884" y="3687692"/>
            <a:ext cx="7816142" cy="1034928"/>
          </a:xfrm>
          <a:prstGeom prst="rect">
            <a:avLst/>
          </a:prstGeom>
        </p:spPr>
        <p:txBody>
          <a:bodyPr spcFirstLastPara="1" wrap="square" lIns="118872" tIns="118872" rIns="118872" bIns="118872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Pts val="1900"/>
              <a:buFont typeface="Arial"/>
              <a:buNone/>
              <a:tabLst/>
              <a:defRPr sz="1800" kern="1200" baseline="0">
                <a:solidFill>
                  <a:srgbClr val="222222"/>
                </a:solidFill>
                <a:latin typeface="Arial" charset="0"/>
                <a:ea typeface="Arial" charset="0"/>
                <a:cs typeface="Arial" charset="0"/>
              </a:defRPr>
            </a:lvl1pPr>
            <a:lvl2pPr marL="914400" lvl="1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 baseline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371600" lvl="2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 baseline="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3pPr>
            <a:lvl4pPr marL="1828800" lvl="3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+mj-lt"/>
              <a:buChar char="●"/>
              <a:defRPr sz="1600" kern="120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4pPr>
            <a:lvl5pPr marL="2286000" lvl="4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lvl="5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0400" lvl="6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7600" lvl="7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4800" lvl="8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>
                <a:solidFill>
                  <a:srgbClr val="2D3B45"/>
                </a:solidFill>
                <a:latin typeface="Arial"/>
                <a:cs typeface="Arial"/>
              </a:rPr>
              <a:t>Dual enrollment work-based</a:t>
            </a:r>
            <a:r>
              <a:rPr lang="en-US" sz="1800" b="0" i="0">
                <a:solidFill>
                  <a:srgbClr val="2D3B45"/>
                </a:solidFill>
                <a:effectLst/>
                <a:latin typeface="Arial"/>
                <a:cs typeface="Arial"/>
              </a:rPr>
              <a:t> courses can help cultivate diversity in the talent pipeline.</a:t>
            </a:r>
          </a:p>
        </p:txBody>
      </p: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A029647B-B1DE-9EF2-F1A3-C30C628687AE}"/>
              </a:ext>
            </a:extLst>
          </p:cNvPr>
          <p:cNvSpPr txBox="1">
            <a:spLocks/>
          </p:cNvSpPr>
          <p:nvPr/>
        </p:nvSpPr>
        <p:spPr>
          <a:xfrm>
            <a:off x="3890526" y="4594668"/>
            <a:ext cx="6481315" cy="401317"/>
          </a:xfrm>
          <a:prstGeom prst="rect">
            <a:avLst/>
          </a:prstGeom>
        </p:spPr>
        <p:txBody>
          <a:bodyPr spcFirstLastPara="1" wrap="square" lIns="118872" tIns="118872" rIns="118872" bIns="118872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Pts val="1900"/>
              <a:buFont typeface="Arial"/>
              <a:buNone/>
              <a:tabLst/>
              <a:defRPr sz="1800" kern="1200" baseline="0">
                <a:solidFill>
                  <a:srgbClr val="222222"/>
                </a:solidFill>
                <a:latin typeface="Arial" charset="0"/>
                <a:ea typeface="Arial" charset="0"/>
                <a:cs typeface="Arial" charset="0"/>
              </a:defRPr>
            </a:lvl1pPr>
            <a:lvl2pPr marL="914400" lvl="1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 baseline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371600" lvl="2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 baseline="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3pPr>
            <a:lvl4pPr marL="1828800" lvl="3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+mj-lt"/>
              <a:buChar char="●"/>
              <a:defRPr sz="1600" kern="120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4pPr>
            <a:lvl5pPr marL="2286000" lvl="4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lvl="5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0400" lvl="6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7600" lvl="7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4800" lvl="8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>
                <a:solidFill>
                  <a:srgbClr val="2D3B45"/>
                </a:solidFill>
                <a:latin typeface="Arial"/>
                <a:cs typeface="Arial"/>
              </a:rPr>
              <a:t>Strengthen community</a:t>
            </a:r>
            <a:r>
              <a:rPr lang="en-US" sz="1800" b="1" i="0">
                <a:solidFill>
                  <a:srgbClr val="2D3B45"/>
                </a:solidFill>
                <a:effectLst/>
                <a:latin typeface="Arial"/>
                <a:cs typeface="Arial"/>
              </a:rPr>
              <a:t> ties.</a:t>
            </a:r>
            <a:r>
              <a:rPr lang="en-US" sz="1800" b="0" i="0">
                <a:solidFill>
                  <a:srgbClr val="2D3B45"/>
                </a:solidFill>
                <a:effectLst/>
                <a:latin typeface="Arial"/>
                <a:cs typeface="Arial"/>
              </a:rPr>
              <a:t> </a:t>
            </a:r>
            <a:endParaRPr lang="en-US" b="1">
              <a:latin typeface="Arial" panose="020B0604020202020204" pitchFamily="34" charset="0"/>
            </a:endParaRP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34A50091-EC3D-2379-4D9E-CD02425AD0EC}"/>
              </a:ext>
            </a:extLst>
          </p:cNvPr>
          <p:cNvSpPr txBox="1">
            <a:spLocks/>
          </p:cNvSpPr>
          <p:nvPr/>
        </p:nvSpPr>
        <p:spPr>
          <a:xfrm>
            <a:off x="3890526" y="4944229"/>
            <a:ext cx="7820499" cy="1034928"/>
          </a:xfrm>
          <a:prstGeom prst="rect">
            <a:avLst/>
          </a:prstGeom>
        </p:spPr>
        <p:txBody>
          <a:bodyPr spcFirstLastPara="1" wrap="square" lIns="118872" tIns="118872" rIns="118872" bIns="118872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Pts val="1900"/>
              <a:buFont typeface="Arial"/>
              <a:buNone/>
              <a:tabLst/>
              <a:defRPr sz="1800" kern="1200" baseline="0">
                <a:solidFill>
                  <a:srgbClr val="222222"/>
                </a:solidFill>
                <a:latin typeface="Arial" charset="0"/>
                <a:ea typeface="Arial" charset="0"/>
                <a:cs typeface="Arial" charset="0"/>
              </a:defRPr>
            </a:lvl1pPr>
            <a:lvl2pPr marL="914400" lvl="1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 baseline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371600" lvl="2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 baseline="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3pPr>
            <a:lvl4pPr marL="1828800" lvl="3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+mj-lt"/>
              <a:buChar char="●"/>
              <a:defRPr sz="1600" kern="120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4pPr>
            <a:lvl5pPr marL="2286000" lvl="4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lvl="5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0400" lvl="6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7600" lvl="7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4800" lvl="8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rgbClr val="2D3B45"/>
                </a:solidFill>
                <a:latin typeface="Arial"/>
                <a:cs typeface="Arial"/>
              </a:rPr>
              <a:t>Dual enrollment work-based</a:t>
            </a:r>
            <a:r>
              <a:rPr lang="en-US" sz="1800" b="0" i="0" dirty="0">
                <a:solidFill>
                  <a:srgbClr val="2D3B45"/>
                </a:solidFill>
                <a:effectLst/>
                <a:latin typeface="Arial"/>
                <a:cs typeface="Arial"/>
              </a:rPr>
              <a:t> courses offer employers the opportunity to develop meaningful partnerships with secondary and postsecondary schools in their community, which can be an attractive trait </a:t>
            </a:r>
            <a:r>
              <a:rPr lang="en-US" dirty="0">
                <a:solidFill>
                  <a:srgbClr val="2D3B45"/>
                </a:solidFill>
                <a:latin typeface="Arial"/>
                <a:cs typeface="Arial"/>
              </a:rPr>
              <a:t>for</a:t>
            </a:r>
            <a:r>
              <a:rPr lang="en-US" sz="1800" b="0" i="0" dirty="0">
                <a:solidFill>
                  <a:srgbClr val="2D3B45"/>
                </a:solidFill>
                <a:effectLst/>
                <a:latin typeface="Arial"/>
                <a:cs typeface="Arial"/>
              </a:rPr>
              <a:t> a business. 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F75A60D-FE2F-1DE0-7368-DDBB6C7D96D7}"/>
              </a:ext>
            </a:extLst>
          </p:cNvPr>
          <p:cNvCxnSpPr>
            <a:cxnSpLocks/>
          </p:cNvCxnSpPr>
          <p:nvPr/>
        </p:nvCxnSpPr>
        <p:spPr>
          <a:xfrm>
            <a:off x="3894883" y="1937464"/>
            <a:ext cx="0" cy="59436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0D0BABE-E437-19D3-2581-347B5E04BD48}"/>
              </a:ext>
            </a:extLst>
          </p:cNvPr>
          <p:cNvCxnSpPr>
            <a:cxnSpLocks/>
          </p:cNvCxnSpPr>
          <p:nvPr/>
        </p:nvCxnSpPr>
        <p:spPr>
          <a:xfrm>
            <a:off x="3894883" y="3487034"/>
            <a:ext cx="0" cy="59436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D1DE4BA-28BB-5E20-7A09-98EECAF1CAA8}"/>
              </a:ext>
            </a:extLst>
          </p:cNvPr>
          <p:cNvCxnSpPr>
            <a:cxnSpLocks/>
          </p:cNvCxnSpPr>
          <p:nvPr/>
        </p:nvCxnSpPr>
        <p:spPr>
          <a:xfrm>
            <a:off x="3890526" y="4759381"/>
            <a:ext cx="0" cy="59436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A person looking at a computer&#10;&#10;Description automatically generated">
            <a:extLst>
              <a:ext uri="{FF2B5EF4-FFF2-40B4-BE49-F238E27FC236}">
                <a16:creationId xmlns:a16="http://schemas.microsoft.com/office/drawing/2014/main" id="{4AC5E6EE-8EA4-E952-6FBB-4018F595FA6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020" r="17033"/>
          <a:stretch/>
        </p:blipFill>
        <p:spPr>
          <a:xfrm>
            <a:off x="367160" y="1920357"/>
            <a:ext cx="3227035" cy="3987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1130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C2DEEAE-009C-2D14-75AB-C66EB41C9549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12090DD-E986-CBA1-F664-CF41FA3CB232}"/>
              </a:ext>
            </a:extLst>
          </p:cNvPr>
          <p:cNvSpPr>
            <a:spLocks noGrp="1"/>
          </p:cNvSpPr>
          <p:nvPr>
            <p:ph type="body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DB53132-BF81-9400-6788-9AF24695D91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sz="800" b="1" i="0" u="none" strike="noStrike">
                <a:solidFill>
                  <a:schemeClr val="tx1"/>
                </a:solidFill>
                <a:effectLst/>
              </a:rPr>
              <a:t>DEVELOPING DUAL ENROLLMENT WORK-BASED COURSES</a:t>
            </a:r>
            <a:r>
              <a:rPr lang="en-US" sz="800" b="0" i="0">
                <a:solidFill>
                  <a:schemeClr val="tx1"/>
                </a:solidFill>
                <a:effectLst/>
              </a:rPr>
              <a:t>​</a:t>
            </a:r>
            <a:endParaRPr lang="en-US">
              <a:solidFill>
                <a:schemeClr val="tx1"/>
              </a:solidFill>
            </a:endParaRPr>
          </a:p>
          <a:p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712C7C8-80B3-E779-1692-599E29D0251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7</a:t>
            </a:fld>
            <a:endParaRPr lang="en"/>
          </a:p>
        </p:txBody>
      </p:sp>
      <p:sp>
        <p:nvSpPr>
          <p:cNvPr id="3" name="Title 6">
            <a:extLst>
              <a:ext uri="{FF2B5EF4-FFF2-40B4-BE49-F238E27FC236}">
                <a16:creationId xmlns:a16="http://schemas.microsoft.com/office/drawing/2014/main" id="{FE2E2E53-B0EE-24BA-EE6C-CA36BD3AF1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306" y="685800"/>
            <a:ext cx="8998300" cy="2743200"/>
          </a:xfrm>
        </p:spPr>
        <p:txBody>
          <a:bodyPr/>
          <a:lstStyle/>
          <a:p>
            <a:r>
              <a:rPr lang="en-US" sz="5400"/>
              <a:t>WHAT ARE THE EXPECTATIONS OF THE WORK-BASED COURSE TEAM? </a:t>
            </a:r>
            <a:br>
              <a:rPr lang="en-US" sz="5400"/>
            </a:br>
            <a:endParaRPr lang="en-US" sz="5400"/>
          </a:p>
        </p:txBody>
      </p:sp>
    </p:spTree>
    <p:extLst>
      <p:ext uri="{BB962C8B-B14F-4D97-AF65-F5344CB8AC3E}">
        <p14:creationId xmlns:p14="http://schemas.microsoft.com/office/powerpoint/2010/main" val="29146470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DA9AA62-19ED-ECB9-3E1A-CC1EE65C668C}"/>
              </a:ext>
            </a:extLst>
          </p:cNvPr>
          <p:cNvCxnSpPr>
            <a:cxnSpLocks/>
          </p:cNvCxnSpPr>
          <p:nvPr/>
        </p:nvCxnSpPr>
        <p:spPr>
          <a:xfrm>
            <a:off x="772162" y="1308581"/>
            <a:ext cx="3927657" cy="0"/>
          </a:xfrm>
          <a:prstGeom prst="line">
            <a:avLst/>
          </a:prstGeom>
          <a:ln w="88900">
            <a:solidFill>
              <a:srgbClr val="39C1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5">
            <a:extLst>
              <a:ext uri="{FF2B5EF4-FFF2-40B4-BE49-F238E27FC236}">
                <a16:creationId xmlns:a16="http://schemas.microsoft.com/office/drawing/2014/main" id="{3460860F-6AF0-6EE5-4DD0-F869BE00A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306" y="766168"/>
            <a:ext cx="11144733" cy="797161"/>
          </a:xfrm>
        </p:spPr>
        <p:txBody>
          <a:bodyPr/>
          <a:lstStyle/>
          <a:p>
            <a:pPr marL="0" indent="0">
              <a:buNone/>
            </a:pPr>
            <a:r>
              <a:rPr lang="en-US" sz="3800" b="1">
                <a:solidFill>
                  <a:srgbClr val="000000"/>
                </a:solidFill>
                <a:cs typeface="Arial"/>
              </a:rPr>
              <a:t>HIGH SCHOOL PARTNER EXPECTATIONS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CFDA359-DC9A-3CC2-A57A-8A02053D07C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FDB1BEC-C76A-DE93-3D39-A37C3BDA640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sz="800" b="1" i="0" u="none" strike="noStrike">
                <a:solidFill>
                  <a:schemeClr val="tx1"/>
                </a:solidFill>
                <a:effectLst/>
              </a:rPr>
              <a:t>DEVELOPING DUAL ENROLLMENT WORK-BASED COURSES</a:t>
            </a:r>
            <a:r>
              <a:rPr lang="en-US" sz="800" b="0" i="0">
                <a:solidFill>
                  <a:schemeClr val="tx1"/>
                </a:solidFill>
                <a:effectLst/>
              </a:rPr>
              <a:t>​</a:t>
            </a:r>
            <a:endParaRPr lang="en-US">
              <a:solidFill>
                <a:schemeClr val="tx1"/>
              </a:solidFill>
            </a:endParaRPr>
          </a:p>
          <a:p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4A7CE38-9EEE-6345-B682-6991568B6348}"/>
              </a:ext>
            </a:extLst>
          </p:cNvPr>
          <p:cNvSpPr>
            <a:spLocks noGrp="1"/>
          </p:cNvSpPr>
          <p:nvPr>
            <p:ph type="sldNum" idx="13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8</a:t>
            </a:fld>
            <a:endParaRPr lang="en"/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323E9E3E-72E4-3FFF-B4DF-72E9FE8FA87C}"/>
              </a:ext>
            </a:extLst>
          </p:cNvPr>
          <p:cNvSpPr txBox="1">
            <a:spLocks/>
          </p:cNvSpPr>
          <p:nvPr/>
        </p:nvSpPr>
        <p:spPr>
          <a:xfrm>
            <a:off x="324465" y="1630442"/>
            <a:ext cx="5450006" cy="4780567"/>
          </a:xfrm>
          <a:prstGeom prst="rect">
            <a:avLst/>
          </a:prstGeom>
        </p:spPr>
        <p:txBody>
          <a:bodyPr spcFirstLastPara="1" wrap="square" lIns="118872" tIns="118872" rIns="118872" bIns="118872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Pts val="1900"/>
              <a:buFont typeface="Arial"/>
              <a:buNone/>
              <a:tabLst/>
              <a:defRPr sz="1800" kern="1200" baseline="0">
                <a:solidFill>
                  <a:srgbClr val="222222"/>
                </a:solidFill>
                <a:latin typeface="Arial" charset="0"/>
                <a:ea typeface="Arial" charset="0"/>
                <a:cs typeface="Arial" charset="0"/>
              </a:defRPr>
            </a:lvl1pPr>
            <a:lvl2pPr marL="914400" lvl="1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 baseline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371600" lvl="2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 baseline="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3pPr>
            <a:lvl4pPr marL="1828800" lvl="3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+mj-lt"/>
              <a:buChar char="●"/>
              <a:defRPr sz="1600" kern="120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4pPr>
            <a:lvl5pPr marL="2286000" lvl="4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lvl="5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0400" lvl="6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7600" lvl="7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4800" lvl="8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1600" b="1" i="0">
                <a:solidFill>
                  <a:srgbClr val="000000"/>
                </a:solidFill>
                <a:effectLst/>
                <a:latin typeface="Arial"/>
                <a:cs typeface="Arial"/>
              </a:rPr>
              <a:t>Recruit and support students</a:t>
            </a:r>
            <a:r>
              <a:rPr lang="en-US" sz="1600" b="0" i="0">
                <a:solidFill>
                  <a:srgbClr val="000000"/>
                </a:solidFill>
                <a:effectLst/>
                <a:latin typeface="Arial"/>
                <a:cs typeface="Arial"/>
              </a:rPr>
              <a:t>, paying particular attention </a:t>
            </a:r>
            <a:r>
              <a:rPr lang="en-US" sz="1600">
                <a:solidFill>
                  <a:srgbClr val="000000"/>
                </a:solidFill>
                <a:latin typeface="Arial"/>
                <a:ea typeface="Calibri"/>
                <a:cs typeface="Arial"/>
              </a:rPr>
              <a:t>to students</a:t>
            </a:r>
            <a:r>
              <a:rPr lang="en-US" sz="1600" b="0" i="0">
                <a:solidFill>
                  <a:srgbClr val="000000"/>
                </a:solidFill>
                <a:effectLst/>
                <a:latin typeface="Arial"/>
                <a:ea typeface="Calibri"/>
                <a:cs typeface="Arial"/>
              </a:rPr>
              <a:t> </a:t>
            </a:r>
            <a:r>
              <a:rPr lang="en-US" sz="1600">
                <a:solidFill>
                  <a:srgbClr val="000000"/>
                </a:solidFill>
                <a:latin typeface="Arial"/>
                <a:ea typeface="Calibri"/>
                <a:cs typeface="Arial"/>
              </a:rPr>
              <a:t>who are not often represented in the field of study</a:t>
            </a:r>
            <a:endParaRPr lang="en-US" sz="1600" b="0" i="0">
              <a:solidFill>
                <a:srgbClr val="000000"/>
              </a:solidFill>
              <a:effectLst/>
              <a:latin typeface="Arial"/>
              <a:ea typeface="Calibri"/>
              <a:cs typeface="Arial"/>
            </a:endParaRPr>
          </a:p>
          <a:p>
            <a:pPr marL="285750" indent="-285750" fontAlgn="base">
              <a:buFont typeface="Arial" panose="020B0604020202020204" pitchFamily="34" charset="0"/>
              <a:buChar char="•"/>
            </a:pPr>
            <a:endParaRPr lang="en-US" sz="1600" b="1" i="0">
              <a:solidFill>
                <a:srgbClr val="000000"/>
              </a:solidFill>
              <a:effectLst/>
              <a:latin typeface="Arial"/>
              <a:cs typeface="Arial"/>
            </a:endParaRP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1600" b="1" i="0">
                <a:solidFill>
                  <a:srgbClr val="000000"/>
                </a:solidFill>
                <a:effectLst/>
                <a:latin typeface="Arial"/>
                <a:cs typeface="Arial"/>
              </a:rPr>
              <a:t>Remove barriers for student participation</a:t>
            </a:r>
            <a:r>
              <a:rPr lang="en-US" sz="1600" b="0" i="0">
                <a:solidFill>
                  <a:srgbClr val="000000"/>
                </a:solidFill>
                <a:effectLst/>
                <a:latin typeface="Arial"/>
                <a:cs typeface="Arial"/>
              </a:rPr>
              <a:t>, including course tuition and other related course enrollment and completion costs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endParaRPr lang="en-US" sz="1600" b="0" i="0">
              <a:solidFill>
                <a:srgbClr val="000000"/>
              </a:solidFill>
              <a:effectLst/>
              <a:latin typeface="Arial"/>
              <a:cs typeface="Arial"/>
            </a:endParaRP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1600" b="0" i="0">
                <a:solidFill>
                  <a:srgbClr val="000000"/>
                </a:solidFill>
                <a:effectLst/>
                <a:latin typeface="Arial"/>
                <a:cs typeface="Arial"/>
              </a:rPr>
              <a:t>If </a:t>
            </a:r>
            <a:r>
              <a:rPr lang="en-US" sz="1600">
                <a:solidFill>
                  <a:srgbClr val="000000"/>
                </a:solidFill>
                <a:latin typeface="Arial"/>
                <a:cs typeface="Arial"/>
              </a:rPr>
              <a:t>the course is onsite at the high school</a:t>
            </a:r>
            <a:r>
              <a:rPr lang="en-US" sz="1600" b="0" i="0">
                <a:solidFill>
                  <a:srgbClr val="000000"/>
                </a:solidFill>
                <a:effectLst/>
                <a:latin typeface="Arial"/>
                <a:cs typeface="Arial"/>
              </a:rPr>
              <a:t>, </a:t>
            </a:r>
            <a:r>
              <a:rPr lang="en-US" sz="1600" b="1" i="0">
                <a:solidFill>
                  <a:srgbClr val="000000"/>
                </a:solidFill>
                <a:effectLst/>
                <a:latin typeface="Arial"/>
                <a:cs typeface="Arial"/>
              </a:rPr>
              <a:t>identify a qualified high school teacher </a:t>
            </a:r>
            <a:r>
              <a:rPr lang="en-US" sz="1600" b="0" i="0">
                <a:solidFill>
                  <a:srgbClr val="000000"/>
                </a:solidFill>
                <a:effectLst/>
                <a:latin typeface="Arial"/>
                <a:cs typeface="Arial"/>
              </a:rPr>
              <a:t>to teach the classroom-instruction portion of the dual enrollment work-based course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endParaRPr lang="en-US" sz="1600" i="0">
              <a:solidFill>
                <a:srgbClr val="000000"/>
              </a:solidFill>
              <a:effectLst/>
              <a:latin typeface="Arial"/>
              <a:cs typeface="Arial"/>
            </a:endParaRPr>
          </a:p>
          <a:p>
            <a:pPr marL="285750" indent="-285750" algn="l" rtl="0" fontAlgn="base">
              <a:buFont typeface="Arial" panose="020B0604020202020204" pitchFamily="34" charset="0"/>
              <a:buChar char="•"/>
            </a:pPr>
            <a:r>
              <a:rPr lang="en-US" sz="1600" i="0">
                <a:solidFill>
                  <a:srgbClr val="000000"/>
                </a:solidFill>
                <a:effectLst/>
                <a:latin typeface="Arial"/>
                <a:cs typeface="Arial"/>
              </a:rPr>
              <a:t>In conjunction with the postsecondary partner,</a:t>
            </a:r>
            <a:r>
              <a:rPr lang="en-US" sz="1600" b="1" i="0">
                <a:solidFill>
                  <a:srgbClr val="000000"/>
                </a:solidFill>
                <a:effectLst/>
                <a:latin typeface="Arial"/>
                <a:cs typeface="Arial"/>
              </a:rPr>
              <a:t> identify the dual enrollment course</a:t>
            </a:r>
            <a:r>
              <a:rPr lang="en-US" sz="1600" b="0" i="0">
                <a:solidFill>
                  <a:srgbClr val="000000"/>
                </a:solidFill>
                <a:effectLst/>
                <a:latin typeface="Arial"/>
                <a:cs typeface="Arial"/>
              </a:rPr>
              <a:t> that will be redesigned using the work-based course model associated with this grant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F2B8989F-80C5-FB57-3B18-CB264B8042B8}"/>
              </a:ext>
            </a:extLst>
          </p:cNvPr>
          <p:cNvSpPr txBox="1">
            <a:spLocks/>
          </p:cNvSpPr>
          <p:nvPr/>
        </p:nvSpPr>
        <p:spPr>
          <a:xfrm>
            <a:off x="6096000" y="1630442"/>
            <a:ext cx="5171768" cy="4719126"/>
          </a:xfrm>
          <a:prstGeom prst="rect">
            <a:avLst/>
          </a:prstGeom>
        </p:spPr>
        <p:txBody>
          <a:bodyPr spcFirstLastPara="1" wrap="square" lIns="118872" tIns="118872" rIns="118872" bIns="118872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Pts val="1900"/>
              <a:buFont typeface="Arial"/>
              <a:buNone/>
              <a:tabLst/>
              <a:defRPr sz="1800" kern="1200" baseline="0">
                <a:solidFill>
                  <a:srgbClr val="222222"/>
                </a:solidFill>
                <a:latin typeface="Arial" charset="0"/>
                <a:ea typeface="Arial" charset="0"/>
                <a:cs typeface="Arial" charset="0"/>
              </a:defRPr>
            </a:lvl1pPr>
            <a:lvl2pPr marL="914400" lvl="1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 baseline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371600" lvl="2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 baseline="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3pPr>
            <a:lvl4pPr marL="1828800" lvl="3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+mj-lt"/>
              <a:buChar char="●"/>
              <a:defRPr sz="1600" kern="120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4pPr>
            <a:lvl5pPr marL="2286000" lvl="4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lvl="5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0400" lvl="6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7600" lvl="7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4800" lvl="8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 rtl="0" fontAlgn="base">
              <a:buFont typeface="Arial" panose="020B0604020202020204" pitchFamily="34" charset="0"/>
              <a:buChar char="•"/>
            </a:pPr>
            <a:r>
              <a:rPr lang="en-US" sz="1600" b="1" i="0">
                <a:solidFill>
                  <a:srgbClr val="000000"/>
                </a:solidFill>
                <a:effectLst/>
                <a:latin typeface="Arial"/>
                <a:cs typeface="Arial"/>
              </a:rPr>
              <a:t>Facilitate the spaces for the partners to collaborate </a:t>
            </a:r>
            <a:r>
              <a:rPr lang="en-US" sz="1600" b="0" i="0">
                <a:solidFill>
                  <a:srgbClr val="000000"/>
                </a:solidFill>
                <a:effectLst/>
                <a:latin typeface="Arial"/>
                <a:cs typeface="Arial"/>
              </a:rPr>
              <a:t>on the design and implementation of the dual enrollment work-based course</a:t>
            </a:r>
            <a:endParaRPr lang="en-US" sz="16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AB8CE55-347E-4E60-740D-2C2DC50AB3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6934" y="2868453"/>
            <a:ext cx="5169243" cy="3446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5731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DA9AA62-19ED-ECB9-3E1A-CC1EE65C668C}"/>
              </a:ext>
            </a:extLst>
          </p:cNvPr>
          <p:cNvCxnSpPr>
            <a:cxnSpLocks/>
          </p:cNvCxnSpPr>
          <p:nvPr/>
        </p:nvCxnSpPr>
        <p:spPr>
          <a:xfrm>
            <a:off x="794017" y="1279084"/>
            <a:ext cx="4417080" cy="0"/>
          </a:xfrm>
          <a:prstGeom prst="line">
            <a:avLst/>
          </a:prstGeom>
          <a:ln w="889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CFDA359-DC9A-3CC2-A57A-8A02053D07C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FDB1BEC-C76A-DE93-3D39-A37C3BDA640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sz="800" b="1" i="0" u="none" strike="noStrike">
                <a:solidFill>
                  <a:schemeClr val="tx1"/>
                </a:solidFill>
                <a:effectLst/>
              </a:rPr>
              <a:t>DEVELOPING DUAL ENROLLMENT WORK-BASED COURSES</a:t>
            </a:r>
            <a:r>
              <a:rPr lang="en-US" sz="800" b="0" i="0">
                <a:solidFill>
                  <a:schemeClr val="tx1"/>
                </a:solidFill>
                <a:effectLst/>
              </a:rPr>
              <a:t>​</a:t>
            </a:r>
            <a:endParaRPr lang="en-US">
              <a:solidFill>
                <a:schemeClr val="tx1"/>
              </a:solidFill>
            </a:endParaRPr>
          </a:p>
          <a:p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4A7CE38-9EEE-6345-B682-6991568B6348}"/>
              </a:ext>
            </a:extLst>
          </p:cNvPr>
          <p:cNvSpPr>
            <a:spLocks noGrp="1"/>
          </p:cNvSpPr>
          <p:nvPr>
            <p:ph type="sldNum" idx="13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9</a:t>
            </a:fld>
            <a:endParaRPr lang="en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3460860F-6AF0-6EE5-4DD0-F869BE00A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306" y="766168"/>
            <a:ext cx="11292217" cy="1328104"/>
          </a:xfrm>
        </p:spPr>
        <p:txBody>
          <a:bodyPr/>
          <a:lstStyle/>
          <a:p>
            <a:pPr marL="0" indent="0">
              <a:buNone/>
            </a:pPr>
            <a:r>
              <a:rPr lang="en-US" sz="3600" b="1">
                <a:solidFill>
                  <a:srgbClr val="000000"/>
                </a:solidFill>
                <a:cs typeface="Arial"/>
              </a:rPr>
              <a:t>POSTSECONDARY</a:t>
            </a:r>
            <a:r>
              <a:rPr lang="en-US" sz="3600">
                <a:solidFill>
                  <a:srgbClr val="000000"/>
                </a:solidFill>
                <a:cs typeface="Arial"/>
              </a:rPr>
              <a:t> </a:t>
            </a:r>
            <a:r>
              <a:rPr lang="en-US" sz="3600" b="1">
                <a:solidFill>
                  <a:srgbClr val="000000"/>
                </a:solidFill>
                <a:cs typeface="Arial"/>
              </a:rPr>
              <a:t>PARTNER EXPECTATIONS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323E9E3E-72E4-3FFF-B4DF-72E9FE8FA87C}"/>
              </a:ext>
            </a:extLst>
          </p:cNvPr>
          <p:cNvSpPr txBox="1">
            <a:spLocks/>
          </p:cNvSpPr>
          <p:nvPr/>
        </p:nvSpPr>
        <p:spPr>
          <a:xfrm>
            <a:off x="324465" y="1720649"/>
            <a:ext cx="5692487" cy="4935786"/>
          </a:xfrm>
          <a:prstGeom prst="rect">
            <a:avLst/>
          </a:prstGeom>
        </p:spPr>
        <p:txBody>
          <a:bodyPr spcFirstLastPara="1" wrap="square" lIns="118872" tIns="118872" rIns="118872" bIns="118872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Pts val="1900"/>
              <a:buFont typeface="Arial"/>
              <a:buNone/>
              <a:tabLst/>
              <a:defRPr sz="1800" kern="1200" baseline="0">
                <a:solidFill>
                  <a:srgbClr val="222222"/>
                </a:solidFill>
                <a:latin typeface="Arial" charset="0"/>
                <a:ea typeface="Arial" charset="0"/>
                <a:cs typeface="Arial" charset="0"/>
              </a:defRPr>
            </a:lvl1pPr>
            <a:lvl2pPr marL="914400" lvl="1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 baseline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371600" lvl="2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 baseline="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3pPr>
            <a:lvl4pPr marL="1828800" lvl="3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+mj-lt"/>
              <a:buChar char="●"/>
              <a:defRPr sz="1600" kern="120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4pPr>
            <a:lvl5pPr marL="2286000" lvl="4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lvl="5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0400" lvl="6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7600" lvl="7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4800" lvl="8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1600" b="1" i="0">
                <a:solidFill>
                  <a:srgbClr val="000000"/>
                </a:solidFill>
                <a:effectLst/>
                <a:latin typeface="Arial"/>
                <a:cs typeface="Arial"/>
              </a:rPr>
              <a:t>Collaborate with the </a:t>
            </a:r>
            <a:r>
              <a:rPr lang="en-US" sz="1600" b="1">
                <a:solidFill>
                  <a:srgbClr val="000000"/>
                </a:solidFill>
                <a:latin typeface="Arial"/>
                <a:cs typeface="Arial"/>
              </a:rPr>
              <a:t>district/high school</a:t>
            </a:r>
            <a:r>
              <a:rPr lang="en-US" sz="1600" b="1" i="0">
                <a:solidFill>
                  <a:srgbClr val="000000"/>
                </a:solidFill>
                <a:effectLst/>
                <a:latin typeface="Arial"/>
                <a:cs typeface="Arial"/>
              </a:rPr>
              <a:t> partner to identify the dual enrollment course </a:t>
            </a:r>
            <a:r>
              <a:rPr lang="en-US" sz="1600" b="0" i="0">
                <a:solidFill>
                  <a:srgbClr val="000000"/>
                </a:solidFill>
                <a:effectLst/>
                <a:latin typeface="Arial"/>
                <a:cs typeface="Arial"/>
              </a:rPr>
              <a:t>that will be redesigned using the </a:t>
            </a:r>
            <a:r>
              <a:rPr lang="en-US" sz="1600">
                <a:solidFill>
                  <a:srgbClr val="000000"/>
                </a:solidFill>
                <a:latin typeface="Arial"/>
                <a:cs typeface="Arial"/>
              </a:rPr>
              <a:t>work-based</a:t>
            </a:r>
            <a:r>
              <a:rPr lang="en-US" sz="1600" b="0" i="0">
                <a:solidFill>
                  <a:srgbClr val="000000"/>
                </a:solidFill>
                <a:effectLst/>
                <a:latin typeface="Arial"/>
                <a:cs typeface="Arial"/>
              </a:rPr>
              <a:t> course model </a:t>
            </a:r>
            <a:endParaRPr lang="en-US" sz="1600" b="0" i="0">
              <a:solidFill>
                <a:srgbClr val="000000"/>
              </a:solidFill>
              <a:effectLst/>
              <a:latin typeface="Arial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>
              <a:solidFill>
                <a:srgbClr val="000000"/>
              </a:solidFill>
              <a:latin typeface="Arial"/>
              <a:cs typeface="Arial"/>
            </a:endParaRP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1600" b="0" i="0">
                <a:solidFill>
                  <a:srgbClr val="000000"/>
                </a:solidFill>
                <a:effectLst/>
                <a:latin typeface="Arial"/>
                <a:cs typeface="Arial"/>
              </a:rPr>
              <a:t>Agree to </a:t>
            </a:r>
            <a:r>
              <a:rPr lang="en-US" sz="1600" b="1" i="0">
                <a:solidFill>
                  <a:srgbClr val="000000"/>
                </a:solidFill>
                <a:effectLst/>
                <a:latin typeface="Arial"/>
                <a:cs typeface="Arial"/>
              </a:rPr>
              <a:t>award college credit </a:t>
            </a:r>
            <a:r>
              <a:rPr lang="en-US" sz="1600" b="0" i="0">
                <a:solidFill>
                  <a:srgbClr val="000000"/>
                </a:solidFill>
                <a:effectLst/>
                <a:latin typeface="Arial"/>
                <a:cs typeface="Arial"/>
              </a:rPr>
              <a:t>using the dual enrollment work-based model grading system (i.e., the dual enrollment credit course hours should be inclusive of the learning at the workplace)</a:t>
            </a:r>
            <a:r>
              <a:rPr lang="en-US" sz="1600">
                <a:solidFill>
                  <a:srgbClr val="000000"/>
                </a:solidFill>
                <a:latin typeface="Arial"/>
                <a:cs typeface="Arial"/>
              </a:rPr>
              <a:t> </a:t>
            </a:r>
            <a:endParaRPr lang="en-US" sz="1600" b="0" i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l" rtl="0" fontAlgn="base">
              <a:buFont typeface="Arial" panose="020B0604020202020204" pitchFamily="34" charset="0"/>
              <a:buChar char="•"/>
            </a:pPr>
            <a:endParaRPr lang="en-US" sz="1600" b="0" i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1600" b="0" i="0">
                <a:solidFill>
                  <a:srgbClr val="000000"/>
                </a:solidFill>
                <a:effectLst/>
                <a:latin typeface="Arial"/>
                <a:cs typeface="Arial"/>
              </a:rPr>
              <a:t>Once the dual enrollment course is identified for redesign, </a:t>
            </a:r>
            <a:r>
              <a:rPr lang="en-US" sz="1600" b="1" i="0">
                <a:solidFill>
                  <a:srgbClr val="000000"/>
                </a:solidFill>
                <a:effectLst/>
                <a:latin typeface="Arial"/>
                <a:cs typeface="Arial"/>
              </a:rPr>
              <a:t>identify a college faculty member to teach the classroom-instruction portion </a:t>
            </a:r>
            <a:r>
              <a:rPr lang="en-US" sz="1600" b="0" i="0">
                <a:solidFill>
                  <a:srgbClr val="000000"/>
                </a:solidFill>
                <a:effectLst/>
                <a:latin typeface="Arial"/>
                <a:cs typeface="Arial"/>
              </a:rPr>
              <a:t>of the dual enrollment work-based course (if </a:t>
            </a:r>
            <a:r>
              <a:rPr lang="en-US" sz="1600">
                <a:solidFill>
                  <a:srgbClr val="000000"/>
                </a:solidFill>
                <a:latin typeface="Arial"/>
                <a:cs typeface="Arial"/>
              </a:rPr>
              <a:t>not utilizing a teacher at the high school already qualified as an adjunct instructor</a:t>
            </a:r>
            <a:r>
              <a:rPr lang="en-US" sz="1600" b="0" i="0">
                <a:solidFill>
                  <a:srgbClr val="000000"/>
                </a:solidFill>
                <a:effectLst/>
                <a:latin typeface="Arial"/>
                <a:cs typeface="Arial"/>
              </a:rPr>
              <a:t>)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endParaRPr lang="en-US" sz="1600" b="0" i="0">
              <a:solidFill>
                <a:srgbClr val="000000"/>
              </a:solidFill>
              <a:effectLst/>
              <a:latin typeface="Arial"/>
              <a:cs typeface="Arial"/>
            </a:endParaRP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1600" b="0" i="0">
                <a:solidFill>
                  <a:srgbClr val="000000"/>
                </a:solidFill>
                <a:effectLst/>
                <a:latin typeface="Arial"/>
                <a:cs typeface="Arial"/>
              </a:rPr>
              <a:t>Work with the</a:t>
            </a:r>
            <a:r>
              <a:rPr lang="en-US" sz="1600">
                <a:solidFill>
                  <a:srgbClr val="000000"/>
                </a:solidFill>
                <a:latin typeface="Arial"/>
                <a:cs typeface="Arial"/>
              </a:rPr>
              <a:t> district/high school</a:t>
            </a:r>
            <a:r>
              <a:rPr lang="en-US" sz="1600" b="0" i="0">
                <a:solidFill>
                  <a:srgbClr val="000000"/>
                </a:solidFill>
                <a:effectLst/>
                <a:latin typeface="Arial"/>
                <a:cs typeface="Arial"/>
              </a:rPr>
              <a:t> partner to </a:t>
            </a:r>
            <a:r>
              <a:rPr lang="en-US" sz="1600" b="1" i="0">
                <a:solidFill>
                  <a:srgbClr val="000000"/>
                </a:solidFill>
                <a:effectLst/>
                <a:latin typeface="Arial"/>
                <a:cs typeface="Arial"/>
              </a:rPr>
              <a:t>implement student assessment models </a:t>
            </a:r>
            <a:r>
              <a:rPr lang="en-US" sz="1600" b="0" i="0">
                <a:solidFill>
                  <a:srgbClr val="000000"/>
                </a:solidFill>
                <a:effectLst/>
                <a:latin typeface="Arial"/>
                <a:cs typeface="Arial"/>
              </a:rPr>
              <a:t>for the course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endParaRPr lang="en-US" sz="1600" b="0" i="0">
              <a:solidFill>
                <a:srgbClr val="000000"/>
              </a:solidFill>
              <a:effectLst/>
              <a:latin typeface="Arial"/>
              <a:cs typeface="Arial"/>
            </a:endParaRP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F2B8989F-80C5-FB57-3B18-CB264B8042B8}"/>
              </a:ext>
            </a:extLst>
          </p:cNvPr>
          <p:cNvSpPr txBox="1">
            <a:spLocks/>
          </p:cNvSpPr>
          <p:nvPr/>
        </p:nvSpPr>
        <p:spPr>
          <a:xfrm>
            <a:off x="6016952" y="1720649"/>
            <a:ext cx="5171768" cy="1077937"/>
          </a:xfrm>
          <a:prstGeom prst="rect">
            <a:avLst/>
          </a:prstGeom>
        </p:spPr>
        <p:txBody>
          <a:bodyPr spcFirstLastPara="1" wrap="square" lIns="118872" tIns="118872" rIns="118872" bIns="118872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Pts val="1900"/>
              <a:buFont typeface="Arial"/>
              <a:buNone/>
              <a:tabLst/>
              <a:defRPr sz="1800" kern="1200" baseline="0">
                <a:solidFill>
                  <a:srgbClr val="222222"/>
                </a:solidFill>
                <a:latin typeface="Arial" charset="0"/>
                <a:ea typeface="Arial" charset="0"/>
                <a:cs typeface="Arial" charset="0"/>
              </a:defRPr>
            </a:lvl1pPr>
            <a:lvl2pPr marL="914400" lvl="1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 baseline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371600" lvl="2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 baseline="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3pPr>
            <a:lvl4pPr marL="1828800" lvl="3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+mj-lt"/>
              <a:buChar char="●"/>
              <a:defRPr sz="1600" kern="120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4pPr>
            <a:lvl5pPr marL="2286000" lvl="4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lvl="5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0400" lvl="6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7600" lvl="7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○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4800" lvl="8" indent="-330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 rtl="0" fontAlgn="base">
              <a:buFont typeface="Arial" panose="020B0604020202020204" pitchFamily="34" charset="0"/>
              <a:buChar char="•"/>
            </a:pPr>
            <a:r>
              <a:rPr lang="en-US" sz="1600" b="0" i="0">
                <a:solidFill>
                  <a:srgbClr val="000000"/>
                </a:solidFill>
                <a:effectLst/>
                <a:latin typeface="Arial"/>
                <a:cs typeface="Arial"/>
              </a:rPr>
              <a:t>Support students as needed with </a:t>
            </a:r>
            <a:r>
              <a:rPr lang="en-US" sz="1600" b="1" i="0">
                <a:solidFill>
                  <a:srgbClr val="000000"/>
                </a:solidFill>
                <a:effectLst/>
                <a:latin typeface="Arial"/>
                <a:cs typeface="Arial"/>
              </a:rPr>
              <a:t>advising and tutoring </a:t>
            </a:r>
            <a:r>
              <a:rPr lang="en-US" sz="1600" b="0" i="0">
                <a:solidFill>
                  <a:srgbClr val="000000"/>
                </a:solidFill>
                <a:effectLst/>
                <a:latin typeface="Arial"/>
                <a:cs typeface="Arial"/>
              </a:rPr>
              <a:t>and access to other postsecondary support systems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D901518-92BF-76EA-36CF-AB5704A0747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272" t="12805" r="3885" b="2352"/>
          <a:stretch/>
        </p:blipFill>
        <p:spPr>
          <a:xfrm>
            <a:off x="6209035" y="2876399"/>
            <a:ext cx="5244164" cy="3488975"/>
          </a:xfrm>
          <a:prstGeom prst="rect">
            <a:avLst/>
          </a:prstGeom>
        </p:spPr>
      </p:pic>
      <p:pic>
        <p:nvPicPr>
          <p:cNvPr id="5" name="Picture 4" descr="A person standing in front of a chalkboard raising his hands&#10;&#10;Description automatically generated">
            <a:extLst>
              <a:ext uri="{FF2B5EF4-FFF2-40B4-BE49-F238E27FC236}">
                <a16:creationId xmlns:a16="http://schemas.microsoft.com/office/drawing/2014/main" id="{4EEA9145-7352-AD06-714F-AD51541A52B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6" r="-130" b="379"/>
          <a:stretch/>
        </p:blipFill>
        <p:spPr>
          <a:xfrm>
            <a:off x="6209036" y="2876399"/>
            <a:ext cx="5244164" cy="3483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4301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JFF">
      <a:dk1>
        <a:srgbClr val="222222"/>
      </a:dk1>
      <a:lt1>
        <a:srgbClr val="FFFFFF"/>
      </a:lt1>
      <a:dk2>
        <a:srgbClr val="636363"/>
      </a:dk2>
      <a:lt2>
        <a:srgbClr val="F3F3F3"/>
      </a:lt2>
      <a:accent1>
        <a:srgbClr val="F84B33"/>
      </a:accent1>
      <a:accent2>
        <a:srgbClr val="39C1CD"/>
      </a:accent2>
      <a:accent3>
        <a:srgbClr val="E5E116"/>
      </a:accent3>
      <a:accent4>
        <a:srgbClr val="3BCE77"/>
      </a:accent4>
      <a:accent5>
        <a:srgbClr val="212121"/>
      </a:accent5>
      <a:accent6>
        <a:srgbClr val="FFFFFF"/>
      </a:accent6>
      <a:hlink>
        <a:srgbClr val="636363"/>
      </a:hlink>
      <a:folHlink>
        <a:srgbClr val="909090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JFF_PPT_Template_120222" id="{97A401E1-6250-5344-B07C-1DF5D336D9B1}" vid="{A9786D7F-5339-A046-8348-AA56AA9E6A7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5f37854-6b20-42ab-9259-442f4248d230">
      <Terms xmlns="http://schemas.microsoft.com/office/infopath/2007/PartnerControls"/>
    </lcf76f155ced4ddcb4097134ff3c332f>
    <TaxCatchAll xmlns="e8aa55cb-db85-43f8-9767-efe6ac8e9b32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EA171D074C0FA4399890CF644BFC99E" ma:contentTypeVersion="20" ma:contentTypeDescription="Create a new document." ma:contentTypeScope="" ma:versionID="ee52c8f61f3e25c0a73fc2a64afa939a">
  <xsd:schema xmlns:xsd="http://www.w3.org/2001/XMLSchema" xmlns:xs="http://www.w3.org/2001/XMLSchema" xmlns:p="http://schemas.microsoft.com/office/2006/metadata/properties" xmlns:ns2="55f37854-6b20-42ab-9259-442f4248d230" xmlns:ns3="e8aa55cb-db85-43f8-9767-efe6ac8e9b32" targetNamespace="http://schemas.microsoft.com/office/2006/metadata/properties" ma:root="true" ma:fieldsID="114d41fdd2648ad51276ea6b401d7674" ns2:_="" ns3:_="">
    <xsd:import namespace="55f37854-6b20-42ab-9259-442f4248d230"/>
    <xsd:import namespace="e8aa55cb-db85-43f8-9767-efe6ac8e9b3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EventHashCode" minOccurs="0"/>
                <xsd:element ref="ns2:MediaServiceGenerationTim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3:TaxCatchAll" minOccurs="0"/>
                <xsd:element ref="ns2:lcf76f155ced4ddcb4097134ff3c332f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f37854-6b20-42ab-9259-442f4248d2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058e4fe1-995d-4825-b7f3-723cda114dd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8aa55cb-db85-43f8-9767-efe6ac8e9b3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68ec2b8c-cf88-4f1a-a395-c156169d2748}" ma:internalName="TaxCatchAll" ma:showField="CatchAllData" ma:web="e8aa55cb-db85-43f8-9767-efe6ac8e9b3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BCE0D8F-CF46-4F09-A842-A943565F0E7A}">
  <ds:schemaRefs>
    <ds:schemaRef ds:uri="55f37854-6b20-42ab-9259-442f4248d230"/>
    <ds:schemaRef ds:uri="e8aa55cb-db85-43f8-9767-efe6ac8e9b32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ae87ef72-d8bc-4032-aeee-260e843475ec"/>
    <ds:schemaRef ds:uri="814fa84d-8ab3-4302-b618-0f1a43b21f55"/>
  </ds:schemaRefs>
</ds:datastoreItem>
</file>

<file path=customXml/itemProps2.xml><?xml version="1.0" encoding="utf-8"?>
<ds:datastoreItem xmlns:ds="http://schemas.openxmlformats.org/officeDocument/2006/customXml" ds:itemID="{E22B12B5-FA6A-4A90-B652-957B23A708B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F055CF4-2C02-45B2-A903-0FB152219D7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5f37854-6b20-42ab-9259-442f4248d230"/>
    <ds:schemaRef ds:uri="e8aa55cb-db85-43f8-9767-efe6ac8e9b3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1050</Words>
  <Application>Microsoft Macintosh PowerPoint</Application>
  <PresentationFormat>Widescreen</PresentationFormat>
  <Paragraphs>84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Georgia</vt:lpstr>
      <vt:lpstr>Office Theme</vt:lpstr>
      <vt:lpstr>DEVELOPING  DUAL ENROLLMENT  WORK-BASED COURSES​</vt:lpstr>
      <vt:lpstr>WHAT IS THE DUAL ENROLLMENT WORK-BASED COURSE MODEL?​</vt:lpstr>
      <vt:lpstr>KEY FEATURES OF THE DE-WBC MODEL ​</vt:lpstr>
      <vt:lpstr>BENEFITS FOR STUDENTS</vt:lpstr>
      <vt:lpstr>BENEFITS FOR POSTSECONDARY INSTITUTIONS​</vt:lpstr>
      <vt:lpstr>BENEFITS FOR EMPLOYERS</vt:lpstr>
      <vt:lpstr>WHAT ARE THE EXPECTATIONS OF THE WORK-BASED COURSE TEAM?  </vt:lpstr>
      <vt:lpstr>HIGH SCHOOL PARTNER EXPECTATIONS</vt:lpstr>
      <vt:lpstr>POSTSECONDARY PARTNER EXPECTATIONS</vt:lpstr>
      <vt:lpstr>EMPLOYER PARTNER EXPECTATIONS</vt:lpstr>
      <vt:lpstr>WORK-BASED COURSE EXAMPLE</vt:lpstr>
      <vt:lpstr>Questions?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slide with image</dc:title>
  <dc:creator>Swetha Suresh</dc:creator>
  <cp:lastModifiedBy>Chantal English</cp:lastModifiedBy>
  <cp:revision>23</cp:revision>
  <cp:lastPrinted>2017-11-16T20:34:49Z</cp:lastPrinted>
  <dcterms:created xsi:type="dcterms:W3CDTF">2023-10-19T17:53:33Z</dcterms:created>
  <dcterms:modified xsi:type="dcterms:W3CDTF">2024-01-30T18:52:00Z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0x0101001EA171D074C0FA4399890CF644BFC99E</vt:lpwstr>
  </property>
  <property fmtid="{D5CDD505-2E9C-101B-9397-08002B2CF9AE}" pid="3" name="MediaServiceImageTags">
    <vt:lpwstr/>
  </property>
</Properties>
</file>